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0" r:id="rId4"/>
    <p:sldId id="289" r:id="rId5"/>
    <p:sldId id="291" r:id="rId6"/>
    <p:sldId id="275" r:id="rId7"/>
    <p:sldId id="276" r:id="rId8"/>
    <p:sldId id="292" r:id="rId9"/>
    <p:sldId id="257" r:id="rId10"/>
    <p:sldId id="280" r:id="rId11"/>
    <p:sldId id="287" r:id="rId12"/>
    <p:sldId id="259" r:id="rId13"/>
    <p:sldId id="260" r:id="rId14"/>
    <p:sldId id="263" r:id="rId15"/>
    <p:sldId id="262" r:id="rId16"/>
    <p:sldId id="281" r:id="rId17"/>
    <p:sldId id="286" r:id="rId18"/>
    <p:sldId id="283" r:id="rId19"/>
    <p:sldId id="284" r:id="rId20"/>
    <p:sldId id="293" r:id="rId21"/>
    <p:sldId id="285" r:id="rId22"/>
    <p:sldId id="267" r:id="rId23"/>
    <p:sldId id="277" r:id="rId24"/>
    <p:sldId id="279" r:id="rId25"/>
    <p:sldId id="294" r:id="rId26"/>
    <p:sldId id="27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aser.itslearning.com/Index.aspx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aseriste.weebly.co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ser.k12.mi.us/pages/FraserPS/News/Watch_Frasers_New_Video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glossary.org/learning-standards/" TargetMode="External"/><Relationship Id="rId3" Type="http://schemas.openxmlformats.org/officeDocument/2006/relationships/hyperlink" Target="http://edglossary.org/proficienc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074" y="4629148"/>
            <a:ext cx="7980126" cy="21100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Customizing Learning for All Students: Teaching in a Blended Learning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ISTE 2015</a:t>
            </a:r>
            <a:br>
              <a:rPr lang="en-US" dirty="0" smtClean="0"/>
            </a:br>
            <a:r>
              <a:rPr lang="en-US" dirty="0" smtClean="0"/>
              <a:t>Carrie Wozniak – Assistant Superintendent Fraser Public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953" y="5990665"/>
            <a:ext cx="4038600" cy="74855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417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LMS: itslearning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5" y="1395024"/>
            <a:ext cx="7483791" cy="548656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71635" y="2852511"/>
            <a:ext cx="4536662" cy="8536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Modeling a new way of learning to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within itslearning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0087"/>
            <a:ext cx="5697879" cy="185008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https://fraser.itslearning.com/</a:t>
            </a:r>
            <a:r>
              <a:rPr lang="en-US" dirty="0" smtClean="0">
                <a:hlinkClick r:id="rId2"/>
              </a:rPr>
              <a:t>Index.aspx</a:t>
            </a:r>
            <a:endParaRPr lang="en-US" dirty="0"/>
          </a:p>
          <a:p>
            <a:r>
              <a:rPr lang="en-US" dirty="0" smtClean="0"/>
              <a:t>username</a:t>
            </a:r>
            <a:r>
              <a:rPr lang="en-US" dirty="0"/>
              <a:t>: tempuser</a:t>
            </a:r>
          </a:p>
          <a:p>
            <a:r>
              <a:rPr lang="en-US" dirty="0"/>
              <a:t>password: Fraser2015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00" y="2903162"/>
            <a:ext cx="6735999" cy="37304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69792" y="5119991"/>
            <a:ext cx="174521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4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Fraser’s CBL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32480"/>
            <a:ext cx="7556313" cy="489368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For each </a:t>
            </a:r>
            <a:r>
              <a:rPr lang="en-US" sz="3000" dirty="0" smtClean="0"/>
              <a:t>discipline (Math, Science, ELA, Social Studies, Foreign Language, and Electives), </a:t>
            </a:r>
            <a:r>
              <a:rPr lang="en-US" sz="3000" dirty="0"/>
              <a:t>identify the standards, skills, content, macro and micro concepts, and enduring understandings by grade band (district) and unit (grade). </a:t>
            </a:r>
            <a:endParaRPr lang="en-US" sz="3000" dirty="0" smtClean="0"/>
          </a:p>
          <a:p>
            <a:pPr lvl="1" algn="ctr"/>
            <a:r>
              <a:rPr lang="en-US" sz="3600" dirty="0" smtClean="0"/>
              <a:t> K-2</a:t>
            </a:r>
          </a:p>
          <a:p>
            <a:pPr lvl="1" algn="ctr"/>
            <a:r>
              <a:rPr lang="en-US" sz="3600" dirty="0" smtClean="0"/>
              <a:t> 3-5</a:t>
            </a:r>
          </a:p>
          <a:p>
            <a:pPr lvl="1" algn="ctr"/>
            <a:r>
              <a:rPr lang="en-US" sz="3600" dirty="0" smtClean="0"/>
              <a:t> 6-8</a:t>
            </a:r>
          </a:p>
          <a:p>
            <a:pPr lvl="1" algn="ctr"/>
            <a:r>
              <a:rPr lang="en-US" sz="3600" dirty="0" smtClean="0"/>
              <a:t> 9-12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8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Fraser’s CBL Framework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3806"/>
            <a:ext cx="7556313" cy="564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Identify competency statements to describe 3-Dimensional Learning Competencies (one for each knowledge dimension)</a:t>
            </a:r>
          </a:p>
          <a:p>
            <a:r>
              <a:rPr lang="en-US" sz="2400" dirty="0"/>
              <a:t>Declarative Knowledge – </a:t>
            </a:r>
            <a:r>
              <a:rPr lang="en-US" sz="2400" b="1" dirty="0">
                <a:solidFill>
                  <a:srgbClr val="FF0000"/>
                </a:solidFill>
              </a:rPr>
              <a:t>Content Competency</a:t>
            </a:r>
          </a:p>
          <a:p>
            <a:r>
              <a:rPr lang="en-US" sz="2400" dirty="0"/>
              <a:t>Procedural Knowledge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Skill Competency</a:t>
            </a:r>
            <a:r>
              <a:rPr lang="en-US" sz="2400" dirty="0"/>
              <a:t>	</a:t>
            </a:r>
            <a:r>
              <a:rPr lang="en-US" sz="2400" dirty="0" smtClean="0"/>
              <a:t>Process</a:t>
            </a:r>
            <a:r>
              <a:rPr lang="en-US" sz="2400" dirty="0"/>
              <a:t>, </a:t>
            </a:r>
            <a:r>
              <a:rPr lang="en-US" sz="2400" dirty="0" smtClean="0"/>
              <a:t>Skill, and Habits </a:t>
            </a:r>
            <a:r>
              <a:rPr lang="en-US" sz="2400" dirty="0"/>
              <a:t>of </a:t>
            </a:r>
            <a:r>
              <a:rPr lang="en-US" sz="2400" dirty="0" smtClean="0"/>
              <a:t>Mind</a:t>
            </a:r>
            <a:endParaRPr lang="en-US" sz="2400" dirty="0"/>
          </a:p>
          <a:p>
            <a:r>
              <a:rPr lang="en-US" sz="2400" dirty="0"/>
              <a:t>Conceptual Knowledge – </a:t>
            </a:r>
            <a:r>
              <a:rPr lang="en-US" sz="2400" b="1" dirty="0">
                <a:solidFill>
                  <a:srgbClr val="FF0000"/>
                </a:solidFill>
              </a:rPr>
              <a:t>Concept </a:t>
            </a:r>
            <a:r>
              <a:rPr lang="en-US" sz="2400" b="1" dirty="0" smtClean="0">
                <a:solidFill>
                  <a:srgbClr val="FF0000"/>
                </a:solidFill>
              </a:rPr>
              <a:t>Competency</a:t>
            </a:r>
            <a:r>
              <a:rPr lang="en-US" sz="2400" dirty="0" smtClean="0"/>
              <a:t>	Relationships </a:t>
            </a:r>
            <a:r>
              <a:rPr lang="en-US" sz="2400" dirty="0"/>
              <a:t>within and across disciplines </a:t>
            </a:r>
            <a:r>
              <a:rPr lang="en-US" sz="2400" dirty="0" smtClean="0"/>
              <a:t>(</a:t>
            </a:r>
            <a:r>
              <a:rPr lang="en-US" sz="2400" dirty="0"/>
              <a:t>organized around unifying ideas that support deep learning of content)</a:t>
            </a:r>
          </a:p>
          <a:p>
            <a:pPr marL="0" indent="0" algn="ctr">
              <a:buNone/>
            </a:pPr>
            <a:r>
              <a:rPr lang="en-US" dirty="0" smtClean="0"/>
              <a:t>Resource:  </a:t>
            </a:r>
            <a:r>
              <a:rPr lang="en-US" b="1" dirty="0" smtClean="0"/>
              <a:t>Modern Teacher </a:t>
            </a:r>
            <a:r>
              <a:rPr lang="en-US" dirty="0" smtClean="0"/>
              <a:t>Flip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8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Fraser’s CBL Framework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5850"/>
            <a:ext cx="7556313" cy="480031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District Level – Overarching Goals </a:t>
            </a:r>
            <a:r>
              <a:rPr lang="en-US" sz="2400" i="1" dirty="0" smtClean="0"/>
              <a:t>(What do we want a Fraser Graduate to know and be able to do?)</a:t>
            </a:r>
          </a:p>
          <a:p>
            <a:r>
              <a:rPr lang="en-US" sz="2400" dirty="0" smtClean="0"/>
              <a:t>Course/Grade Level (Units of Instruction)</a:t>
            </a:r>
          </a:p>
          <a:p>
            <a:pPr lvl="1"/>
            <a:r>
              <a:rPr lang="en-US" sz="2400" dirty="0" smtClean="0"/>
              <a:t>Content Competency </a:t>
            </a:r>
          </a:p>
          <a:p>
            <a:pPr lvl="1"/>
            <a:r>
              <a:rPr lang="en-US" sz="2400" dirty="0" smtClean="0"/>
              <a:t>Skills Competency</a:t>
            </a:r>
          </a:p>
          <a:p>
            <a:pPr lvl="1"/>
            <a:r>
              <a:rPr lang="en-US" sz="2400" dirty="0" smtClean="0"/>
              <a:t>Conceptual Competency</a:t>
            </a:r>
          </a:p>
          <a:p>
            <a:pPr lvl="2"/>
            <a:r>
              <a:rPr lang="en-US" sz="2400" dirty="0" smtClean="0"/>
              <a:t>(Students will …)</a:t>
            </a:r>
          </a:p>
          <a:p>
            <a:r>
              <a:rPr lang="en-US" sz="2600" dirty="0" smtClean="0"/>
              <a:t>Lesson Level </a:t>
            </a:r>
          </a:p>
          <a:p>
            <a:pPr lvl="1"/>
            <a:r>
              <a:rPr lang="en-US" sz="2400" dirty="0" smtClean="0"/>
              <a:t>Learning Objectives (I can statements…) that are aligned to Standards and link back up the to Competencies.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72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6" y="1074285"/>
            <a:ext cx="8980734" cy="5756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5897" y="246908"/>
            <a:ext cx="4033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District 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07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55060"/>
            <a:ext cx="7556313" cy="1116106"/>
          </a:xfrm>
        </p:spPr>
        <p:txBody>
          <a:bodyPr/>
          <a:lstStyle/>
          <a:p>
            <a:r>
              <a:rPr lang="en-US" dirty="0" smtClean="0"/>
              <a:t>What does this look like at the Classroom Level?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6" y="1600198"/>
            <a:ext cx="8059260" cy="581997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879352" y="4796427"/>
            <a:ext cx="126464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7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542"/>
            <a:ext cx="8680815" cy="6346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76" y="595613"/>
            <a:ext cx="26303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Content Competencies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0716" y="595613"/>
            <a:ext cx="26163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Skill Competencies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3555" y="336355"/>
            <a:ext cx="1956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</a:t>
            </a:r>
          </a:p>
          <a:p>
            <a:pPr algn="ctr"/>
            <a:r>
              <a:rPr lang="en-US" dirty="0" smtClean="0"/>
              <a:t>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7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75881"/>
            <a:ext cx="7556313" cy="1116106"/>
          </a:xfrm>
        </p:spPr>
        <p:txBody>
          <a:bodyPr/>
          <a:lstStyle/>
          <a:p>
            <a:pPr algn="ctr"/>
            <a:r>
              <a:rPr lang="en-US" dirty="0" smtClean="0"/>
              <a:t>How does this look within the LMS – itslearning?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292"/>
            <a:ext cx="9144000" cy="548175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16586" y="4695192"/>
            <a:ext cx="2935234" cy="10618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Purposeful Planning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9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Competencies are linked to ELA CCSS Standards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4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16546"/>
            <a:ext cx="7556313" cy="5009617"/>
          </a:xfrm>
        </p:spPr>
        <p:txBody>
          <a:bodyPr>
            <a:normAutofit/>
          </a:bodyPr>
          <a:lstStyle/>
          <a:p>
            <a:r>
              <a:rPr lang="en-US" dirty="0" smtClean="0"/>
              <a:t>Welcome and Introductions</a:t>
            </a:r>
          </a:p>
          <a:p>
            <a:r>
              <a:rPr lang="en-US" dirty="0" smtClean="0"/>
              <a:t> </a:t>
            </a:r>
            <a:r>
              <a:rPr lang="en-US" dirty="0"/>
              <a:t>Sharing the Fraser Story - District Strategic Plan </a:t>
            </a:r>
          </a:p>
          <a:p>
            <a:r>
              <a:rPr lang="en-US" dirty="0" smtClean="0"/>
              <a:t>Competency </a:t>
            </a:r>
            <a:r>
              <a:rPr lang="en-US" dirty="0"/>
              <a:t>Based Learning </a:t>
            </a:r>
            <a:r>
              <a:rPr lang="en-US" dirty="0" smtClean="0"/>
              <a:t>- Defined</a:t>
            </a:r>
            <a:endParaRPr lang="en-US" dirty="0" smtClean="0"/>
          </a:p>
          <a:p>
            <a:r>
              <a:rPr lang="en-US" dirty="0" smtClean="0"/>
              <a:t>Creating </a:t>
            </a:r>
            <a:r>
              <a:rPr lang="en-US" dirty="0"/>
              <a:t>Blended Units of Instruction </a:t>
            </a:r>
            <a:r>
              <a:rPr lang="en-US" dirty="0" smtClean="0"/>
              <a:t>Systemically: Professional </a:t>
            </a:r>
            <a:r>
              <a:rPr lang="en-US" dirty="0"/>
              <a:t>Development </a:t>
            </a:r>
            <a:r>
              <a:rPr lang="en-US" dirty="0" smtClean="0"/>
              <a:t>– Unit Design Framework </a:t>
            </a:r>
          </a:p>
          <a:p>
            <a:r>
              <a:rPr lang="en-US" dirty="0" smtClean="0"/>
              <a:t>Sample </a:t>
            </a:r>
            <a:r>
              <a:rPr lang="en-US" dirty="0"/>
              <a:t>Units </a:t>
            </a:r>
            <a:r>
              <a:rPr lang="en-US" dirty="0" smtClean="0"/>
              <a:t>and Building </a:t>
            </a:r>
            <a:r>
              <a:rPr lang="en-US" dirty="0"/>
              <a:t>Blended Units within a Learning Management </a:t>
            </a:r>
            <a:r>
              <a:rPr lang="en-US" dirty="0" smtClean="0"/>
              <a:t>System</a:t>
            </a:r>
          </a:p>
          <a:p>
            <a:pPr lvl="1"/>
            <a:r>
              <a:rPr lang="en-US" sz="2000" dirty="0" smtClean="0"/>
              <a:t> Understanding </a:t>
            </a:r>
            <a:r>
              <a:rPr lang="en-US" sz="2000" dirty="0"/>
              <a:t>the role of a Digital Curriculum Planner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Sharing Fraser’s Platform itslearning </a:t>
            </a:r>
          </a:p>
          <a:p>
            <a:r>
              <a:rPr lang="en-US" dirty="0" smtClean="0"/>
              <a:t>Wrap</a:t>
            </a:r>
            <a:r>
              <a:rPr lang="en-US" dirty="0"/>
              <a:t>-up and Questions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Performance Tasks are aligned to Competency Statements and Standards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904"/>
            <a:ext cx="9144000" cy="50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1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Pedagogy is built into the Learning Management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" y="1722229"/>
            <a:ext cx="9144000" cy="5135771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5787209" y="2373623"/>
            <a:ext cx="2711454" cy="112261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Modern Teacher Framework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87209" y="1353381"/>
            <a:ext cx="2711454" cy="97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5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Components for CBL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5850"/>
            <a:ext cx="7556313" cy="4800314"/>
          </a:xfrm>
        </p:spPr>
        <p:txBody>
          <a:bodyPr/>
          <a:lstStyle/>
          <a:p>
            <a:pPr algn="ctr"/>
            <a:r>
              <a:rPr lang="en-US" sz="2800" dirty="0" smtClean="0"/>
              <a:t>K -12 Writing Rubrics Aligned to the Common Core and the three modes of discourse (Persuasive/Argument, Inform/Explain, and Narrative).</a:t>
            </a:r>
          </a:p>
          <a:p>
            <a:pPr algn="ctr"/>
            <a:r>
              <a:rPr lang="en-US" sz="2800" dirty="0" smtClean="0"/>
              <a:t>K – 12 Close and Critical Reading Rubrics</a:t>
            </a:r>
          </a:p>
          <a:p>
            <a:pPr algn="ctr"/>
            <a:r>
              <a:rPr lang="en-US" sz="2800" dirty="0" smtClean="0"/>
              <a:t> K – 12 Grammar Continuum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5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19" y="1353220"/>
            <a:ext cx="7556313" cy="4469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are using the three lenses of competencies for each grade level/course:</a:t>
            </a:r>
          </a:p>
          <a:p>
            <a:pPr lvl="1"/>
            <a:r>
              <a:rPr lang="en-US" sz="2400" dirty="0"/>
              <a:t>Content Competency </a:t>
            </a:r>
          </a:p>
          <a:p>
            <a:pPr lvl="1"/>
            <a:r>
              <a:rPr lang="en-US" sz="2400" dirty="0"/>
              <a:t>Skills Competency</a:t>
            </a:r>
          </a:p>
          <a:p>
            <a:pPr lvl="1"/>
            <a:r>
              <a:rPr lang="en-US" sz="2400" dirty="0"/>
              <a:t>Conceptual </a:t>
            </a:r>
            <a:r>
              <a:rPr lang="en-US" sz="2400" dirty="0" smtClean="0"/>
              <a:t>Competency</a:t>
            </a:r>
          </a:p>
          <a:p>
            <a:pPr marL="228600" lvl="1" indent="0">
              <a:buNone/>
            </a:pPr>
            <a:r>
              <a:rPr lang="en-US" sz="2400" dirty="0" smtClean="0"/>
              <a:t>Each Department uses either the CCSS, NGSS, C3, and MDE Standards to develop K-12 District Competencies by the end of the 2014-2015 School 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4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K-12 Competencies aligned to Assessments.</a:t>
            </a:r>
          </a:p>
          <a:p>
            <a:r>
              <a:rPr lang="en-US" sz="2400" dirty="0" smtClean="0"/>
              <a:t>Each Grade Level/Course – Syllabus that identifies the Competencies.</a:t>
            </a:r>
          </a:p>
          <a:p>
            <a:r>
              <a:rPr lang="en-US" sz="2400" dirty="0" smtClean="0"/>
              <a:t>Each Grade Level/Course – Units of Instruction aligned to K-12 Competencies and Standards (Students will…).</a:t>
            </a:r>
          </a:p>
          <a:p>
            <a:r>
              <a:rPr lang="en-US" sz="2400" dirty="0" smtClean="0"/>
              <a:t>Lesson Plans – aligned to Standards (I can statements…).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74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116106"/>
          </a:xfrm>
        </p:spPr>
        <p:txBody>
          <a:bodyPr/>
          <a:lstStyle/>
          <a:p>
            <a:pPr algn="ctr"/>
            <a:r>
              <a:rPr lang="en-US" dirty="0" smtClean="0"/>
              <a:t>How do we continue to move forward? Growing Leadership.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626"/>
            <a:ext cx="9144000" cy="5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52" b="5752"/>
          <a:stretch>
            <a:fillRect/>
          </a:stretch>
        </p:blipFill>
        <p:spPr>
          <a:xfrm>
            <a:off x="498474" y="1600200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25174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26" y="1882565"/>
            <a:ext cx="2300094" cy="3345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82" y="2333451"/>
            <a:ext cx="2894705" cy="28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into the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164407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http://fraseriste.weebly.com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96" y="2602039"/>
            <a:ext cx="4826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Fraser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http://www.fraser.k12.mi.us/pages/FraserPS/News/</a:t>
            </a:r>
            <a:r>
              <a:rPr lang="en-US" dirty="0" smtClean="0">
                <a:hlinkClick r:id="rId2"/>
              </a:rPr>
              <a:t>Watch_Frasers_New_Videos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2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080" y="498147"/>
            <a:ext cx="9144000" cy="61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Refers </a:t>
            </a:r>
            <a:r>
              <a:rPr lang="en-US" sz="2800" dirty="0">
                <a:solidFill>
                  <a:schemeClr val="tx1"/>
                </a:solidFill>
              </a:rPr>
              <a:t>to systems of </a:t>
            </a:r>
            <a:r>
              <a:rPr lang="en-US" sz="2800" dirty="0" smtClean="0">
                <a:solidFill>
                  <a:schemeClr val="tx1"/>
                </a:solidFill>
              </a:rPr>
              <a:t>instruction, assessment, grading</a:t>
            </a:r>
            <a:r>
              <a:rPr lang="en-US" sz="2800" dirty="0">
                <a:solidFill>
                  <a:schemeClr val="tx1"/>
                </a:solidFill>
              </a:rPr>
              <a:t>, and academic reporting that are based on students demonstrating that they have learned the knowledge and skills they are expected to learn as they progress through their </a:t>
            </a:r>
            <a:r>
              <a:rPr lang="en-US" sz="2800" dirty="0" smtClean="0">
                <a:solidFill>
                  <a:schemeClr val="tx1"/>
                </a:solidFill>
              </a:rPr>
              <a:t>education.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In </a:t>
            </a:r>
            <a:r>
              <a:rPr lang="en-US" sz="3000" dirty="0"/>
              <a:t>public schools, competency-based systems use state </a:t>
            </a:r>
            <a:r>
              <a:rPr lang="en-US" sz="3000" dirty="0">
                <a:hlinkClick r:id="rId2" tooltip="Learning Standards"/>
              </a:rPr>
              <a:t>learning standards</a:t>
            </a:r>
            <a:r>
              <a:rPr lang="en-US" sz="3000" dirty="0"/>
              <a:t> to determine academic expectations and define “competency” </a:t>
            </a:r>
            <a:r>
              <a:rPr lang="en-US" sz="3000" dirty="0" smtClean="0"/>
              <a:t>and </a:t>
            </a:r>
            <a:r>
              <a:rPr lang="en-US" sz="3000" dirty="0"/>
              <a:t>“</a:t>
            </a:r>
            <a:r>
              <a:rPr lang="en-US" sz="3000" dirty="0">
                <a:hlinkClick r:id="rId3" tooltip="Proficiency"/>
              </a:rPr>
              <a:t>proficiency</a:t>
            </a:r>
            <a:r>
              <a:rPr lang="en-US" sz="3000" dirty="0"/>
              <a:t>” in a given course, subject area, or </a:t>
            </a:r>
            <a:r>
              <a:rPr lang="en-US" sz="3000" dirty="0" smtClean="0"/>
              <a:t>grade.</a:t>
            </a:r>
          </a:p>
          <a:p>
            <a:pPr algn="ctr"/>
            <a:r>
              <a:rPr lang="en-US" sz="3000" dirty="0" smtClean="0"/>
              <a:t>Competency with proficiency…</a:t>
            </a:r>
            <a:r>
              <a:rPr lang="en-US" sz="3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5" y="1349742"/>
            <a:ext cx="8004793" cy="48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4918"/>
            <a:ext cx="7556313" cy="518958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Grounding the staff with a common </a:t>
            </a:r>
            <a:r>
              <a:rPr lang="en-US" sz="2400" dirty="0"/>
              <a:t>u</a:t>
            </a:r>
            <a:r>
              <a:rPr lang="en-US" sz="2400" dirty="0" smtClean="0"/>
              <a:t>nderstanding of CBL – using the Learning Management System.</a:t>
            </a:r>
          </a:p>
          <a:p>
            <a:pPr lvl="1" algn="ctr"/>
            <a:r>
              <a:rPr lang="en-US" sz="2400" dirty="0" smtClean="0"/>
              <a:t>Teachers built a working definition of CBL.</a:t>
            </a:r>
          </a:p>
          <a:p>
            <a:pPr lvl="1" algn="ctr"/>
            <a:r>
              <a:rPr lang="en-US" sz="2400" dirty="0" smtClean="0"/>
              <a:t>Teachers discussed Fixed Learning versus Competency Based  Learning.</a:t>
            </a:r>
            <a:endParaRPr lang="en-US" sz="2400" dirty="0"/>
          </a:p>
          <a:p>
            <a:pPr algn="ctr"/>
            <a:r>
              <a:rPr lang="en-US" sz="2400" dirty="0" smtClean="0"/>
              <a:t>Building Grade Level Curriculum Teams to discuss CBL and Unit Design Work.</a:t>
            </a:r>
          </a:p>
          <a:p>
            <a:pPr marL="0" indent="0" algn="ctr">
              <a:buNone/>
            </a:pPr>
            <a:r>
              <a:rPr lang="en-US" sz="2400" dirty="0" smtClean="0"/>
              <a:t>Example:</a:t>
            </a:r>
            <a:endParaRPr lang="en-US" sz="2400" dirty="0" smtClean="0"/>
          </a:p>
          <a:p>
            <a:pPr lvl="1"/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Interdisciplinary Unit -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65" y="4501964"/>
            <a:ext cx="2170204" cy="19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839</TotalTime>
  <Words>640</Words>
  <Application>Microsoft Macintosh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Advantage</vt:lpstr>
      <vt:lpstr> Customizing Learning for All Students: Teaching in a Blended Learning Environment  ISTE 2015 Carrie Wozniak – Assistant Superintendent Fraser Public Schools</vt:lpstr>
      <vt:lpstr>Good Morning!</vt:lpstr>
      <vt:lpstr>Checking into the Toolbox</vt:lpstr>
      <vt:lpstr>The Fraser Story </vt:lpstr>
      <vt:lpstr>PowerPoint Presentation</vt:lpstr>
      <vt:lpstr>Competency Based Learning</vt:lpstr>
      <vt:lpstr>Competency Based Learning</vt:lpstr>
      <vt:lpstr>Research and Support</vt:lpstr>
      <vt:lpstr>Competency Based Learning</vt:lpstr>
      <vt:lpstr>The LMS: itslearning </vt:lpstr>
      <vt:lpstr>Exploration within itslearning</vt:lpstr>
      <vt:lpstr>Fraser’s CBL Framework</vt:lpstr>
      <vt:lpstr>Fraser’s CBL Framework (cont.)</vt:lpstr>
      <vt:lpstr> Fraser’s CBL Framework (cont.)</vt:lpstr>
      <vt:lpstr>PowerPoint Presentation</vt:lpstr>
      <vt:lpstr>What does this look like at the Classroom Level?</vt:lpstr>
      <vt:lpstr>PowerPoint Presentation</vt:lpstr>
      <vt:lpstr>How does this look within the LMS – itslearning?</vt:lpstr>
      <vt:lpstr>Competencies are linked to ELA CCSS Standards</vt:lpstr>
      <vt:lpstr>Performance Tasks are aligned to Competency Statements and Standards</vt:lpstr>
      <vt:lpstr>Pedagogy is built into the Learning Management System</vt:lpstr>
      <vt:lpstr>Additional Components for CBL</vt:lpstr>
      <vt:lpstr>Next Steps</vt:lpstr>
      <vt:lpstr>Key Components </vt:lpstr>
      <vt:lpstr>How do we continue to move forward? Growing Leadership.</vt:lpstr>
      <vt:lpstr>Discussion and Questions</vt:lpstr>
      <vt:lpstr>Questions/Comments</vt:lpstr>
    </vt:vector>
  </TitlesOfParts>
  <Company>Fraser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Based Learning and itslearning – Administrative Council Updates</dc:title>
  <dc:creator>Carrie Wozniak</dc:creator>
  <cp:lastModifiedBy>Carrie Wozniak</cp:lastModifiedBy>
  <cp:revision>42</cp:revision>
  <dcterms:created xsi:type="dcterms:W3CDTF">2015-01-20T00:01:28Z</dcterms:created>
  <dcterms:modified xsi:type="dcterms:W3CDTF">2015-06-28T19:53:03Z</dcterms:modified>
</cp:coreProperties>
</file>