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5"/>
  </p:notesMasterIdLst>
  <p:handoutMasterIdLst>
    <p:handoutMasterId r:id="rId26"/>
  </p:handoutMasterIdLst>
  <p:sldIdLst>
    <p:sldId id="256" r:id="rId3"/>
    <p:sldId id="479" r:id="rId4"/>
    <p:sldId id="482" r:id="rId5"/>
    <p:sldId id="483" r:id="rId6"/>
    <p:sldId id="484" r:id="rId7"/>
    <p:sldId id="460" r:id="rId8"/>
    <p:sldId id="461" r:id="rId9"/>
    <p:sldId id="465" r:id="rId10"/>
    <p:sldId id="474" r:id="rId11"/>
    <p:sldId id="466" r:id="rId12"/>
    <p:sldId id="464" r:id="rId13"/>
    <p:sldId id="425" r:id="rId14"/>
    <p:sldId id="475" r:id="rId15"/>
    <p:sldId id="429" r:id="rId16"/>
    <p:sldId id="430" r:id="rId17"/>
    <p:sldId id="467" r:id="rId18"/>
    <p:sldId id="473" r:id="rId19"/>
    <p:sldId id="477" r:id="rId20"/>
    <p:sldId id="432" r:id="rId21"/>
    <p:sldId id="478" r:id="rId22"/>
    <p:sldId id="485" r:id="rId23"/>
    <p:sldId id="471" r:id="rId24"/>
  </p:sldIdLst>
  <p:sldSz cx="24384000" cy="13716000"/>
  <p:notesSz cx="6950075" cy="9236075"/>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ie Woznia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797"/>
    <a:srgbClr val="FEC832"/>
    <a:srgbClr val="404040"/>
    <a:srgbClr val="FFFFFF"/>
    <a:srgbClr val="47B289"/>
    <a:srgbClr val="E5B05C"/>
    <a:srgbClr val="D15656"/>
    <a:srgbClr val="5BA2B2"/>
    <a:srgbClr val="4FA0B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14" autoAdjust="0"/>
    <p:restoredTop sz="95037" autoAdjust="0"/>
  </p:normalViewPr>
  <p:slideViewPr>
    <p:cSldViewPr snapToGrid="0">
      <p:cViewPr varScale="1">
        <p:scale>
          <a:sx n="38" d="100"/>
          <a:sy n="38" d="100"/>
        </p:scale>
        <p:origin x="-120" y="-640"/>
      </p:cViewPr>
      <p:guideLst>
        <p:guide orient="horz" pos="4320"/>
        <p:guide pos="768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37256"/>
    </p:cViewPr>
  </p:sorterViewPr>
  <p:notesViewPr>
    <p:cSldViewPr snapToGrid="0" snapToObjects="1">
      <p:cViewPr varScale="1">
        <p:scale>
          <a:sx n="74" d="100"/>
          <a:sy n="74" d="100"/>
        </p:scale>
        <p:origin x="-2696" y="-12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DEMOGRAPHICS</c:v>
                </c:pt>
              </c:strCache>
            </c:strRef>
          </c:tx>
          <c:spPr>
            <a:ln w="88900">
              <a:noFill/>
            </a:ln>
          </c:spPr>
          <c:dPt>
            <c:idx val="0"/>
            <c:bubble3D val="0"/>
            <c:spPr>
              <a:solidFill>
                <a:srgbClr val="FEC832"/>
              </a:solidFill>
              <a:ln w="88900">
                <a:noFill/>
              </a:ln>
              <a:effectLst/>
            </c:spPr>
          </c:dPt>
          <c:dPt>
            <c:idx val="1"/>
            <c:bubble3D val="0"/>
            <c:spPr>
              <a:solidFill>
                <a:srgbClr val="121797"/>
              </a:solidFill>
              <a:ln w="88900">
                <a:noFill/>
              </a:ln>
              <a:effectLst/>
            </c:spPr>
          </c:dPt>
          <c:dPt>
            <c:idx val="2"/>
            <c:bubble3D val="0"/>
            <c:spPr>
              <a:solidFill>
                <a:srgbClr val="404040"/>
              </a:solidFill>
              <a:ln w="88900">
                <a:noFill/>
              </a:ln>
              <a:effectLst/>
            </c:spPr>
          </c:dPt>
          <c:dPt>
            <c:idx val="3"/>
            <c:bubble3D val="0"/>
            <c:spPr>
              <a:solidFill>
                <a:srgbClr val="D15656"/>
              </a:solidFill>
              <a:ln w="88900">
                <a:noFill/>
              </a:ln>
              <a:effectLst/>
            </c:spPr>
          </c:dPt>
          <c:dPt>
            <c:idx val="4"/>
            <c:bubble3D val="0"/>
            <c:spPr>
              <a:solidFill>
                <a:schemeClr val="accent3"/>
              </a:solidFill>
              <a:ln w="88900">
                <a:noFill/>
              </a:ln>
              <a:effectLst/>
            </c:spPr>
          </c:dPt>
          <c:cat>
            <c:strRef>
              <c:f>Sheet1!$A$2:$A$6</c:f>
              <c:strCache>
                <c:ptCount val="5"/>
                <c:pt idx="0">
                  <c:v>CAUCASIAN</c:v>
                </c:pt>
                <c:pt idx="1">
                  <c:v>AFRICAN AMERICAN</c:v>
                </c:pt>
                <c:pt idx="2">
                  <c:v>MULTI-RACIAL</c:v>
                </c:pt>
                <c:pt idx="3">
                  <c:v>HISPANIC</c:v>
                </c:pt>
                <c:pt idx="4">
                  <c:v>ASIAN</c:v>
                </c:pt>
              </c:strCache>
            </c:strRef>
          </c:cat>
          <c:val>
            <c:numRef>
              <c:f>Sheet1!$B$2:$B$6</c:f>
              <c:numCache>
                <c:formatCode>0%</c:formatCode>
                <c:ptCount val="5"/>
                <c:pt idx="0">
                  <c:v>0.8</c:v>
                </c:pt>
                <c:pt idx="1">
                  <c:v>0.11</c:v>
                </c:pt>
                <c:pt idx="2">
                  <c:v>0.05</c:v>
                </c:pt>
                <c:pt idx="3">
                  <c:v>0.03</c:v>
                </c:pt>
                <c:pt idx="4">
                  <c:v>0.01</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zero"/>
    <c:showDLblsOverMax val="0"/>
  </c:chart>
  <c:spPr>
    <a:noFill/>
    <a:ln>
      <a:noFill/>
    </a:ln>
    <a:effectLst/>
  </c:spPr>
  <c:txPr>
    <a:bodyPr/>
    <a:lstStyle/>
    <a:p>
      <a:pPr>
        <a:defRPr sz="220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6-10-05T14:02:04.118"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10677EB5-B052-2B46-A57D-4C6B10460B64}" type="datetimeFigureOut">
              <a:rPr lang="en-US" smtClean="0"/>
              <a:t>2/16/17</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5FDE5215-B872-854E-A5E8-80F3A2DD282B}" type="slidenum">
              <a:rPr lang="en-US" smtClean="0"/>
              <a:t>‹#›</a:t>
            </a:fld>
            <a:endParaRPr lang="en-US"/>
          </a:p>
        </p:txBody>
      </p:sp>
    </p:spTree>
    <p:extLst>
      <p:ext uri="{BB962C8B-B14F-4D97-AF65-F5344CB8AC3E}">
        <p14:creationId xmlns:p14="http://schemas.microsoft.com/office/powerpoint/2010/main" val="245150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700" cy="463407"/>
          </a:xfrm>
          <a:prstGeom prst="rect">
            <a:avLst/>
          </a:prstGeom>
        </p:spPr>
        <p:txBody>
          <a:bodyPr vert="horz" lIns="92479" tIns="46240" rIns="92479" bIns="46240" rtlCol="0"/>
          <a:lstStyle>
            <a:lvl1pPr algn="l">
              <a:defRPr sz="1300"/>
            </a:lvl1pPr>
          </a:lstStyle>
          <a:p>
            <a:endParaRPr lang="en-US"/>
          </a:p>
        </p:txBody>
      </p:sp>
      <p:sp>
        <p:nvSpPr>
          <p:cNvPr id="3" name="Date Placeholder 2"/>
          <p:cNvSpPr>
            <a:spLocks noGrp="1"/>
          </p:cNvSpPr>
          <p:nvPr>
            <p:ph type="dt" idx="1"/>
          </p:nvPr>
        </p:nvSpPr>
        <p:spPr>
          <a:xfrm>
            <a:off x="3936767" y="1"/>
            <a:ext cx="3011700" cy="463407"/>
          </a:xfrm>
          <a:prstGeom prst="rect">
            <a:avLst/>
          </a:prstGeom>
        </p:spPr>
        <p:txBody>
          <a:bodyPr vert="horz" lIns="92479" tIns="46240" rIns="92479" bIns="46240" rtlCol="0"/>
          <a:lstStyle>
            <a:lvl1pPr algn="r">
              <a:defRPr sz="1300"/>
            </a:lvl1pPr>
          </a:lstStyle>
          <a:p>
            <a:fld id="{4849242F-2910-4986-ABE3-653DBDBBDF75}" type="datetimeFigureOut">
              <a:rPr lang="en-US" smtClean="0"/>
              <a:pPr/>
              <a:t>2/16/17</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79" tIns="46240" rIns="92479" bIns="46240"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79" tIns="46240" rIns="92479" bIns="4624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700" cy="463406"/>
          </a:xfrm>
          <a:prstGeom prst="rect">
            <a:avLst/>
          </a:prstGeom>
        </p:spPr>
        <p:txBody>
          <a:bodyPr vert="horz" lIns="92479" tIns="46240" rIns="92479" bIns="46240" rtlCol="0" anchor="b"/>
          <a:lstStyle>
            <a:lvl1pPr algn="l">
              <a:defRPr sz="1300"/>
            </a:lvl1pPr>
          </a:lstStyle>
          <a:p>
            <a:endParaRPr lang="en-US"/>
          </a:p>
        </p:txBody>
      </p:sp>
      <p:sp>
        <p:nvSpPr>
          <p:cNvPr id="7" name="Slide Number Placeholder 6"/>
          <p:cNvSpPr>
            <a:spLocks noGrp="1"/>
          </p:cNvSpPr>
          <p:nvPr>
            <p:ph type="sldNum" sz="quarter" idx="5"/>
          </p:nvPr>
        </p:nvSpPr>
        <p:spPr>
          <a:xfrm>
            <a:off x="3936767" y="8772669"/>
            <a:ext cx="3011700" cy="463406"/>
          </a:xfrm>
          <a:prstGeom prst="rect">
            <a:avLst/>
          </a:prstGeom>
        </p:spPr>
        <p:txBody>
          <a:bodyPr vert="horz" lIns="92479" tIns="46240" rIns="92479" bIns="46240" rtlCol="0" anchor="b"/>
          <a:lstStyle>
            <a:lvl1pPr algn="r">
              <a:defRPr sz="1300"/>
            </a:lvl1pPr>
          </a:lstStyle>
          <a:p>
            <a:fld id="{D465E512-3D4E-4DFF-89BC-1742F241436A}" type="slidenum">
              <a:rPr lang="en-US" smtClean="0"/>
              <a:pPr/>
              <a:t>‹#›</a:t>
            </a:fld>
            <a:endParaRPr lang="en-US"/>
          </a:p>
        </p:txBody>
      </p:sp>
    </p:spTree>
    <p:extLst>
      <p:ext uri="{BB962C8B-B14F-4D97-AF65-F5344CB8AC3E}">
        <p14:creationId xmlns:p14="http://schemas.microsoft.com/office/powerpoint/2010/main" val="319862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a:t>
            </a:r>
            <a:r>
              <a:rPr lang="en-US" baseline="0" dirty="0" smtClean="0"/>
              <a:t> -Introduction</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a:t>
            </a:fld>
            <a:endParaRPr lang="en-US"/>
          </a:p>
        </p:txBody>
      </p:sp>
    </p:spTree>
    <p:extLst>
      <p:ext uri="{BB962C8B-B14F-4D97-AF65-F5344CB8AC3E}">
        <p14:creationId xmlns:p14="http://schemas.microsoft.com/office/powerpoint/2010/main" val="4068661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14</a:t>
            </a:fld>
            <a:endParaRPr lang="en-US"/>
          </a:p>
        </p:txBody>
      </p:sp>
    </p:spTree>
    <p:extLst>
      <p:ext uri="{BB962C8B-B14F-4D97-AF65-F5344CB8AC3E}">
        <p14:creationId xmlns:p14="http://schemas.microsoft.com/office/powerpoint/2010/main" val="2237509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15</a:t>
            </a:fld>
            <a:endParaRPr lang="en-US"/>
          </a:p>
        </p:txBody>
      </p:sp>
    </p:spTree>
    <p:extLst>
      <p:ext uri="{BB962C8B-B14F-4D97-AF65-F5344CB8AC3E}">
        <p14:creationId xmlns:p14="http://schemas.microsoft.com/office/powerpoint/2010/main" val="2145361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16</a:t>
            </a:fld>
            <a:endParaRPr lang="en-US"/>
          </a:p>
        </p:txBody>
      </p:sp>
    </p:spTree>
    <p:extLst>
      <p:ext uri="{BB962C8B-B14F-4D97-AF65-F5344CB8AC3E}">
        <p14:creationId xmlns:p14="http://schemas.microsoft.com/office/powerpoint/2010/main" val="123557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17</a:t>
            </a:fld>
            <a:endParaRPr lang="en-US"/>
          </a:p>
        </p:txBody>
      </p:sp>
    </p:spTree>
    <p:extLst>
      <p:ext uri="{BB962C8B-B14F-4D97-AF65-F5344CB8AC3E}">
        <p14:creationId xmlns:p14="http://schemas.microsoft.com/office/powerpoint/2010/main" val="2247170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18</a:t>
            </a:fld>
            <a:endParaRPr lang="en-US"/>
          </a:p>
        </p:txBody>
      </p:sp>
    </p:spTree>
    <p:extLst>
      <p:ext uri="{BB962C8B-B14F-4D97-AF65-F5344CB8AC3E}">
        <p14:creationId xmlns:p14="http://schemas.microsoft.com/office/powerpoint/2010/main" val="1764864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19</a:t>
            </a:fld>
            <a:endParaRPr lang="en-US"/>
          </a:p>
        </p:txBody>
      </p:sp>
    </p:spTree>
    <p:extLst>
      <p:ext uri="{BB962C8B-B14F-4D97-AF65-F5344CB8AC3E}">
        <p14:creationId xmlns:p14="http://schemas.microsoft.com/office/powerpoint/2010/main" val="3935467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 y="658813"/>
            <a:ext cx="5867400" cy="3300412"/>
          </a:xfrm>
        </p:spPr>
      </p:sp>
      <p:sp>
        <p:nvSpPr>
          <p:cNvPr id="3" name="Notes Placeholder 2"/>
          <p:cNvSpPr>
            <a:spLocks noGrp="1"/>
          </p:cNvSpPr>
          <p:nvPr>
            <p:ph type="body" idx="1"/>
          </p:nvPr>
        </p:nvSpPr>
        <p:spPr/>
        <p:txBody>
          <a:bodyPr/>
          <a:lstStyle/>
          <a:p>
            <a:r>
              <a:rPr lang="en-US" dirty="0" smtClean="0"/>
              <a:t>ML</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1896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Carrie</a:t>
            </a:r>
            <a:endParaRPr dirty="0"/>
          </a:p>
        </p:txBody>
      </p:sp>
    </p:spTree>
    <p:extLst>
      <p:ext uri="{BB962C8B-B14F-4D97-AF65-F5344CB8AC3E}">
        <p14:creationId xmlns:p14="http://schemas.microsoft.com/office/powerpoint/2010/main" val="1599765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Carrie</a:t>
            </a:r>
            <a:endParaRPr dirty="0"/>
          </a:p>
        </p:txBody>
      </p:sp>
    </p:spTree>
    <p:extLst>
      <p:ext uri="{BB962C8B-B14F-4D97-AF65-F5344CB8AC3E}">
        <p14:creationId xmlns:p14="http://schemas.microsoft.com/office/powerpoint/2010/main" val="213117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8</a:t>
            </a:fld>
            <a:endParaRPr lang="en-US"/>
          </a:p>
        </p:txBody>
      </p:sp>
    </p:spTree>
    <p:extLst>
      <p:ext uri="{BB962C8B-B14F-4D97-AF65-F5344CB8AC3E}">
        <p14:creationId xmlns:p14="http://schemas.microsoft.com/office/powerpoint/2010/main" val="418233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9</a:t>
            </a:fld>
            <a:endParaRPr lang="en-US"/>
          </a:p>
        </p:txBody>
      </p:sp>
    </p:spTree>
    <p:extLst>
      <p:ext uri="{BB962C8B-B14F-4D97-AF65-F5344CB8AC3E}">
        <p14:creationId xmlns:p14="http://schemas.microsoft.com/office/powerpoint/2010/main" val="391817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10</a:t>
            </a:fld>
            <a:endParaRPr lang="en-US"/>
          </a:p>
        </p:txBody>
      </p:sp>
    </p:spTree>
    <p:extLst>
      <p:ext uri="{BB962C8B-B14F-4D97-AF65-F5344CB8AC3E}">
        <p14:creationId xmlns:p14="http://schemas.microsoft.com/office/powerpoint/2010/main" val="336450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11</a:t>
            </a:fld>
            <a:endParaRPr lang="en-US"/>
          </a:p>
        </p:txBody>
      </p:sp>
    </p:spTree>
    <p:extLst>
      <p:ext uri="{BB962C8B-B14F-4D97-AF65-F5344CB8AC3E}">
        <p14:creationId xmlns:p14="http://schemas.microsoft.com/office/powerpoint/2010/main" val="91430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12</a:t>
            </a:fld>
            <a:endParaRPr lang="en-US"/>
          </a:p>
        </p:txBody>
      </p:sp>
    </p:spTree>
    <p:extLst>
      <p:ext uri="{BB962C8B-B14F-4D97-AF65-F5344CB8AC3E}">
        <p14:creationId xmlns:p14="http://schemas.microsoft.com/office/powerpoint/2010/main" val="197915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D465E512-3D4E-4DFF-89BC-1742F241436A}" type="slidenum">
              <a:rPr lang="en-US" smtClean="0"/>
              <a:pPr/>
              <a:t>13</a:t>
            </a:fld>
            <a:endParaRPr lang="en-US"/>
          </a:p>
        </p:txBody>
      </p:sp>
    </p:spTree>
    <p:extLst>
      <p:ext uri="{BB962C8B-B14F-4D97-AF65-F5344CB8AC3E}">
        <p14:creationId xmlns:p14="http://schemas.microsoft.com/office/powerpoint/2010/main" val="2672612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smtClean="0"/>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a:t>
            </a:fld>
            <a:endParaRPr lang="en-US"/>
          </a:p>
        </p:txBody>
      </p:sp>
    </p:spTree>
    <p:extLst>
      <p:ext uri="{BB962C8B-B14F-4D97-AF65-F5344CB8AC3E}">
        <p14:creationId xmlns:p14="http://schemas.microsoft.com/office/powerpoint/2010/main" val="324480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a:t>
            </a:fld>
            <a:endParaRPr lang="en-US"/>
          </a:p>
        </p:txBody>
      </p:sp>
      <p:sp>
        <p:nvSpPr>
          <p:cNvPr id="7" name="Rectangle 6"/>
          <p:cNvSpPr/>
          <p:nvPr userDrawn="1"/>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PS Logo Presentation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126252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a:t>
            </a:fld>
            <a:endParaRPr lang="en-US"/>
          </a:p>
        </p:txBody>
      </p:sp>
      <p:sp>
        <p:nvSpPr>
          <p:cNvPr id="7" name="Rectangle 6"/>
          <p:cNvSpPr/>
          <p:nvPr userDrawn="1"/>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PS Logo Presentation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102341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6" name="Slide Number Placeholder 5"/>
          <p:cNvSpPr>
            <a:spLocks noGrp="1"/>
          </p:cNvSpPr>
          <p:nvPr>
            <p:ph type="sldNum" sz="quarter" idx="12"/>
          </p:nvPr>
        </p:nvSpPr>
        <p:spPr/>
        <p:txBody>
          <a:body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sp>
        <p:nvSpPr>
          <p:cNvPr id="7" name="Title Placeholder 1"/>
          <p:cNvSpPr txBox="1">
            <a:spLocks/>
          </p:cNvSpPr>
          <p:nvPr userDrawn="1"/>
        </p:nvSpPr>
        <p:spPr>
          <a:xfrm>
            <a:off x="838200" y="845461"/>
            <a:ext cx="18364200" cy="1945766"/>
          </a:xfrm>
          <a:prstGeom prst="rect">
            <a:avLst/>
          </a:prstGeom>
        </p:spPr>
        <p:txBody>
          <a:bodyPr vert="horz" lIns="182880" tIns="91440" rIns="182880" bIns="91440" rtlCol="0" anchor="ctr">
            <a:normAutofit/>
          </a:bodyPr>
          <a:lstStyle>
            <a:lvl1pPr algn="l" defTabSz="457200" rtl="0" eaLnBrk="1" latinLnBrk="0" hangingPunct="1">
              <a:spcBef>
                <a:spcPct val="0"/>
              </a:spcBef>
              <a:buNone/>
              <a:defRPr sz="4400" b="0" i="0" kern="1200">
                <a:solidFill>
                  <a:srgbClr val="223A8E"/>
                </a:solidFill>
                <a:latin typeface="Roboto Regular"/>
                <a:ea typeface="+mj-ea"/>
                <a:cs typeface="Roboto Regular"/>
              </a:defRPr>
            </a:lvl1pPr>
          </a:lstStyle>
          <a:p>
            <a:r>
              <a:rPr lang="en-US" sz="8800" smtClean="0"/>
              <a:t>Click to edit Master title style</a:t>
            </a:r>
            <a:endParaRPr lang="en-US" sz="8800" dirty="0"/>
          </a:p>
        </p:txBody>
      </p:sp>
    </p:spTree>
    <p:extLst>
      <p:ext uri="{BB962C8B-B14F-4D97-AF65-F5344CB8AC3E}">
        <p14:creationId xmlns:p14="http://schemas.microsoft.com/office/powerpoint/2010/main" val="151969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3503" y="1632991"/>
            <a:ext cx="15451790" cy="1945766"/>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243503" y="4284115"/>
            <a:ext cx="15451790" cy="77046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6" name="Slide Number Placeholder 5"/>
          <p:cNvSpPr>
            <a:spLocks noGrp="1"/>
          </p:cNvSpPr>
          <p:nvPr>
            <p:ph type="sldNum" sz="quarter" idx="12"/>
          </p:nvPr>
        </p:nvSpPr>
        <p:spPr/>
        <p:txBody>
          <a:body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spTree>
    <p:extLst>
      <p:ext uri="{BB962C8B-B14F-4D97-AF65-F5344CB8AC3E}">
        <p14:creationId xmlns:p14="http://schemas.microsoft.com/office/powerpoint/2010/main" val="23208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6" name="Slide Number Placeholder 5"/>
          <p:cNvSpPr>
            <a:spLocks noGrp="1"/>
          </p:cNvSpPr>
          <p:nvPr>
            <p:ph type="sldNum" sz="quarter" idx="12"/>
          </p:nvPr>
        </p:nvSpPr>
        <p:spPr/>
        <p:txBody>
          <a:body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sp>
        <p:nvSpPr>
          <p:cNvPr id="8" name="Title Placeholder 1"/>
          <p:cNvSpPr>
            <a:spLocks noGrp="1"/>
          </p:cNvSpPr>
          <p:nvPr>
            <p:ph type="title"/>
          </p:nvPr>
        </p:nvSpPr>
        <p:spPr>
          <a:xfrm>
            <a:off x="1219200" y="1734589"/>
            <a:ext cx="16586560" cy="194576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Text Placeholder 2"/>
          <p:cNvSpPr>
            <a:spLocks noGrp="1"/>
          </p:cNvSpPr>
          <p:nvPr>
            <p:ph idx="1"/>
          </p:nvPr>
        </p:nvSpPr>
        <p:spPr>
          <a:xfrm>
            <a:off x="1219200" y="4385713"/>
            <a:ext cx="16586560" cy="77046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643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73840" y="1734589"/>
            <a:ext cx="20590960" cy="194576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73840" y="4182517"/>
            <a:ext cx="9414960" cy="780628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3749840" y="4182517"/>
            <a:ext cx="9414960" cy="780628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7" name="Slide Number Placeholder 6"/>
          <p:cNvSpPr>
            <a:spLocks noGrp="1"/>
          </p:cNvSpPr>
          <p:nvPr>
            <p:ph type="sldNum" sz="quarter" idx="12"/>
          </p:nvPr>
        </p:nvSpPr>
        <p:spPr/>
        <p:txBody>
          <a:body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spTree>
    <p:extLst>
      <p:ext uri="{BB962C8B-B14F-4D97-AF65-F5344CB8AC3E}">
        <p14:creationId xmlns:p14="http://schemas.microsoft.com/office/powerpoint/2010/main" val="11645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28685" y="1734589"/>
            <a:ext cx="20636114" cy="1945766"/>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28685" y="3980916"/>
            <a:ext cx="9464350" cy="1279524"/>
          </a:xfrm>
        </p:spPr>
        <p:txBody>
          <a:bodyPr anchor="b">
            <a:normAutofit/>
          </a:bodyPr>
          <a:lstStyle>
            <a:lvl1pPr marL="0" indent="0">
              <a:buNone/>
              <a:defRPr sz="40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2528686" y="5467328"/>
            <a:ext cx="9464864" cy="662307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696737" y="3980916"/>
            <a:ext cx="9468066" cy="1279524"/>
          </a:xfrm>
        </p:spPr>
        <p:txBody>
          <a:bodyPr anchor="b">
            <a:normAutofit/>
          </a:bodyPr>
          <a:lstStyle>
            <a:lvl1pPr marL="0" indent="0">
              <a:buNone/>
              <a:defRPr sz="40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3696223" y="5467328"/>
            <a:ext cx="9468582" cy="662307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9" name="Slide Number Placeholder 8"/>
          <p:cNvSpPr>
            <a:spLocks noGrp="1"/>
          </p:cNvSpPr>
          <p:nvPr>
            <p:ph type="sldNum" sz="quarter" idx="12"/>
          </p:nvPr>
        </p:nvSpPr>
        <p:spPr/>
        <p:txBody>
          <a:body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spTree>
    <p:extLst>
      <p:ext uri="{BB962C8B-B14F-4D97-AF65-F5344CB8AC3E}">
        <p14:creationId xmlns:p14="http://schemas.microsoft.com/office/powerpoint/2010/main" val="20819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28685" y="1734589"/>
            <a:ext cx="20636114" cy="1945766"/>
          </a:xfrm>
          <a:prstGeom prst="rect">
            <a:avLst/>
          </a:prstGeom>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5" name="Slide Number Placeholder 4"/>
          <p:cNvSpPr>
            <a:spLocks noGrp="1"/>
          </p:cNvSpPr>
          <p:nvPr>
            <p:ph type="sldNum" sz="quarter" idx="12"/>
          </p:nvPr>
        </p:nvSpPr>
        <p:spPr/>
        <p:txBody>
          <a:body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spTree>
    <p:extLst>
      <p:ext uri="{BB962C8B-B14F-4D97-AF65-F5344CB8AC3E}">
        <p14:creationId xmlns:p14="http://schemas.microsoft.com/office/powerpoint/2010/main" val="153199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4" name="Slide Number Placeholder 3"/>
          <p:cNvSpPr>
            <a:spLocks noGrp="1"/>
          </p:cNvSpPr>
          <p:nvPr>
            <p:ph type="sldNum" sz="quarter" idx="12"/>
          </p:nvPr>
        </p:nvSpPr>
        <p:spPr/>
        <p:txBody>
          <a:body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spTree>
    <p:extLst>
      <p:ext uri="{BB962C8B-B14F-4D97-AF65-F5344CB8AC3E}">
        <p14:creationId xmlns:p14="http://schemas.microsoft.com/office/powerpoint/2010/main" val="393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0684" y="3419020"/>
            <a:ext cx="7747464" cy="2324100"/>
          </a:xfrm>
          <a:prstGeom prst="rect">
            <a:avLst/>
          </a:prstGeom>
        </p:spPr>
        <p:txBody>
          <a:bodyPr anchor="b"/>
          <a:lstStyle>
            <a:lvl1pPr algn="l">
              <a:defRPr sz="4000" b="1"/>
            </a:lvl1pPr>
          </a:lstStyle>
          <a:p>
            <a:r>
              <a:rPr lang="en-US" dirty="0" smtClean="0"/>
              <a:t>Click to edit Master title style</a:t>
            </a:r>
            <a:endParaRPr lang="en-US" dirty="0"/>
          </a:p>
        </p:txBody>
      </p:sp>
      <p:sp>
        <p:nvSpPr>
          <p:cNvPr id="3" name="Content Placeholder 2"/>
          <p:cNvSpPr>
            <a:spLocks noGrp="1"/>
          </p:cNvSpPr>
          <p:nvPr>
            <p:ph idx="1"/>
          </p:nvPr>
        </p:nvSpPr>
        <p:spPr>
          <a:xfrm>
            <a:off x="9359901" y="4724400"/>
            <a:ext cx="13804902" cy="76327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50684" y="6246879"/>
            <a:ext cx="7747464" cy="5754622"/>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7" name="Slide Number Placeholder 6"/>
          <p:cNvSpPr>
            <a:spLocks noGrp="1"/>
          </p:cNvSpPr>
          <p:nvPr>
            <p:ph type="sldNum" sz="quarter" idx="12"/>
          </p:nvPr>
        </p:nvSpPr>
        <p:spPr/>
        <p:txBody>
          <a:body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spTree>
    <p:extLst>
      <p:ext uri="{BB962C8B-B14F-4D97-AF65-F5344CB8AC3E}">
        <p14:creationId xmlns:p14="http://schemas.microsoft.com/office/powerpoint/2010/main" val="18366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a:t>
            </a:fld>
            <a:endParaRPr lang="en-US"/>
          </a:p>
        </p:txBody>
      </p:sp>
      <p:sp>
        <p:nvSpPr>
          <p:cNvPr id="12" name="Rectangle 11"/>
          <p:cNvSpPr/>
          <p:nvPr userDrawn="1"/>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FPS Logo Presentation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20300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1" y="9601200"/>
            <a:ext cx="18715554" cy="1133476"/>
          </a:xfrm>
          <a:prstGeom prst="rect">
            <a:avLst/>
          </a:prstGeom>
        </p:spPr>
        <p:txBody>
          <a:bodyPr anchor="b"/>
          <a:lstStyle>
            <a:lvl1pPr algn="l">
              <a:defRPr sz="4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371600" y="3708401"/>
            <a:ext cx="21894800" cy="57467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358901" y="10734679"/>
            <a:ext cx="18728254" cy="1220258"/>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7" name="Slide Number Placeholder 6"/>
          <p:cNvSpPr>
            <a:spLocks noGrp="1"/>
          </p:cNvSpPr>
          <p:nvPr>
            <p:ph type="sldNum" sz="quarter" idx="12"/>
          </p:nvPr>
        </p:nvSpPr>
        <p:spPr/>
        <p:txBody>
          <a:body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spTree>
    <p:extLst>
      <p:ext uri="{BB962C8B-B14F-4D97-AF65-F5344CB8AC3E}">
        <p14:creationId xmlns:p14="http://schemas.microsoft.com/office/powerpoint/2010/main" val="155785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smtClean="0"/>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pPr/>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a:t>
            </a:fld>
            <a:endParaRPr lang="en-US"/>
          </a:p>
        </p:txBody>
      </p:sp>
    </p:spTree>
    <p:extLst>
      <p:ext uri="{BB962C8B-B14F-4D97-AF65-F5344CB8AC3E}">
        <p14:creationId xmlns:p14="http://schemas.microsoft.com/office/powerpoint/2010/main" val="202633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20F2AF2-EA92-44F8-853B-5E3554E36C48}" type="datetimeFigureOut">
              <a:rPr lang="en-US" smtClean="0"/>
              <a:pPr/>
              <a:t>2/16/17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pPr/>
              <a:t>‹#›</a:t>
            </a:fld>
            <a:endParaRPr lang="en-US"/>
          </a:p>
        </p:txBody>
      </p:sp>
      <p:sp>
        <p:nvSpPr>
          <p:cNvPr id="8" name="Rectangle 7"/>
          <p:cNvSpPr/>
          <p:nvPr userDrawn="1"/>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FPS Logo Presentation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11619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0F2AF2-EA92-44F8-853B-5E3554E36C48}" type="datetimeFigureOut">
              <a:rPr lang="en-US" smtClean="0"/>
              <a:pPr/>
              <a:t>2/16/17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75539-BFBE-477A-BDB6-9CA7B44D81A5}" type="slidenum">
              <a:rPr lang="en-US" smtClean="0"/>
              <a:pPr/>
              <a:t>‹#›</a:t>
            </a:fld>
            <a:endParaRPr lang="en-US"/>
          </a:p>
        </p:txBody>
      </p:sp>
      <p:sp>
        <p:nvSpPr>
          <p:cNvPr id="10" name="Rectangle 9"/>
          <p:cNvSpPr/>
          <p:nvPr userDrawn="1"/>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FPS Logo Presentation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40690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0F2AF2-EA92-44F8-853B-5E3554E36C48}" type="datetimeFigureOut">
              <a:rPr lang="en-US" smtClean="0"/>
              <a:pPr/>
              <a:t>2/16/17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75539-BFBE-477A-BDB6-9CA7B44D81A5}" type="slidenum">
              <a:rPr lang="en-US" smtClean="0"/>
              <a:pPr/>
              <a:t>‹#›</a:t>
            </a:fld>
            <a:endParaRPr lang="en-US"/>
          </a:p>
        </p:txBody>
      </p:sp>
      <p:sp>
        <p:nvSpPr>
          <p:cNvPr id="6" name="Rectangle 5"/>
          <p:cNvSpPr/>
          <p:nvPr userDrawn="1"/>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FPS Logo Presentation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10454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pPr/>
              <a:t>2/16/17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75539-BFBE-477A-BDB6-9CA7B44D81A5}" type="slidenum">
              <a:rPr lang="en-US" smtClean="0"/>
              <a:pPr/>
              <a:t>‹#›</a:t>
            </a:fld>
            <a:endParaRPr lang="en-US"/>
          </a:p>
        </p:txBody>
      </p:sp>
    </p:spTree>
    <p:extLst>
      <p:ext uri="{BB962C8B-B14F-4D97-AF65-F5344CB8AC3E}">
        <p14:creationId xmlns:p14="http://schemas.microsoft.com/office/powerpoint/2010/main" val="109728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smtClean="0"/>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pPr/>
              <a:t>2/16/17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pPr/>
              <a:t>‹#›</a:t>
            </a:fld>
            <a:endParaRPr lang="en-US"/>
          </a:p>
        </p:txBody>
      </p:sp>
      <p:sp>
        <p:nvSpPr>
          <p:cNvPr id="8" name="Rectangle 7"/>
          <p:cNvSpPr/>
          <p:nvPr userDrawn="1"/>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FPS Logo Presentation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33445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smtClean="0"/>
              <a:t>Click icon to add picture</a:t>
            </a:r>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pPr/>
              <a:t>2/16/17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pPr/>
              <a:t>‹#›</a:t>
            </a:fld>
            <a:endParaRPr lang="en-US"/>
          </a:p>
        </p:txBody>
      </p:sp>
      <p:sp>
        <p:nvSpPr>
          <p:cNvPr id="8" name="Rectangle 7"/>
          <p:cNvSpPr/>
          <p:nvPr userDrawn="1"/>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FPS Logo Presentation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364242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image" Target="../media/image3.emf"/><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20F2AF2-EA92-44F8-853B-5E3554E36C48}" type="datetimeFigureOut">
              <a:rPr lang="en-US" smtClean="0"/>
              <a:pPr/>
              <a:t>2/16/17</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7575539-BFBE-477A-BDB6-9CA7B44D81A5}" type="slidenum">
              <a:rPr lang="en-US" smtClean="0"/>
              <a:pPr/>
              <a:t>‹#›</a:t>
            </a:fld>
            <a:endParaRPr lang="en-US"/>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prin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0" y="4360185"/>
            <a:ext cx="16586560" cy="77046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961209" y="12595829"/>
            <a:ext cx="7225558" cy="730250"/>
          </a:xfrm>
          <a:prstGeom prst="rect">
            <a:avLst/>
          </a:prstGeom>
        </p:spPr>
        <p:txBody>
          <a:bodyPr vert="horz" lIns="91440" tIns="45720" rIns="91440" bIns="45720" rtlCol="0" anchor="ctr"/>
          <a:lstStyle>
            <a:lvl1pPr algn="l">
              <a:defRPr sz="1800">
                <a:solidFill>
                  <a:schemeClr val="tx1">
                    <a:tint val="75000"/>
                  </a:schemeClr>
                </a:solidFill>
                <a:latin typeface="Roboto Light"/>
                <a:cs typeface="Roboto Light"/>
              </a:defRPr>
            </a:lvl1pPr>
          </a:lstStyle>
          <a:p>
            <a:r>
              <a:rPr lang="en-US" smtClean="0">
                <a:solidFill>
                  <a:srgbClr val="7F8C8D">
                    <a:tint val="75000"/>
                  </a:srgbClr>
                </a:solidFill>
              </a:rPr>
              <a:t>Confidential   l   2016</a:t>
            </a:r>
            <a:endParaRPr lang="en-US" dirty="0">
              <a:solidFill>
                <a:srgbClr val="7F8C8D">
                  <a:tint val="75000"/>
                </a:srgbClr>
              </a:solidFill>
            </a:endParaRPr>
          </a:p>
        </p:txBody>
      </p:sp>
      <p:sp>
        <p:nvSpPr>
          <p:cNvPr id="6" name="Slide Number Placeholder 5"/>
          <p:cNvSpPr>
            <a:spLocks noGrp="1"/>
          </p:cNvSpPr>
          <p:nvPr>
            <p:ph type="sldNum" sz="quarter" idx="4"/>
          </p:nvPr>
        </p:nvSpPr>
        <p:spPr>
          <a:xfrm>
            <a:off x="407811" y="12557033"/>
            <a:ext cx="1027290" cy="730250"/>
          </a:xfrm>
          <a:prstGeom prst="rect">
            <a:avLst/>
          </a:prstGeom>
        </p:spPr>
        <p:txBody>
          <a:bodyPr vert="horz" lIns="91440" tIns="45720" rIns="91440" bIns="45720" rtlCol="0" anchor="ctr"/>
          <a:lstStyle>
            <a:lvl1pPr algn="r">
              <a:defRPr sz="2800" b="0" i="0">
                <a:solidFill>
                  <a:schemeClr val="tx1">
                    <a:lumMod val="60000"/>
                    <a:lumOff val="40000"/>
                  </a:schemeClr>
                </a:solidFill>
                <a:latin typeface="Roboto Regular"/>
                <a:cs typeface="Roboto Regular"/>
              </a:defRPr>
            </a:lvl1pPr>
          </a:lstStyle>
          <a:p>
            <a:fld id="{947C43E5-FF98-4945-81A3-00BB564BCCB8}" type="slidenum">
              <a:rPr lang="en-US" smtClean="0">
                <a:solidFill>
                  <a:srgbClr val="7F8C8D">
                    <a:lumMod val="60000"/>
                    <a:lumOff val="40000"/>
                  </a:srgbClr>
                </a:solidFill>
              </a:rPr>
              <a:pPr/>
              <a:t>‹#›</a:t>
            </a:fld>
            <a:endParaRPr lang="en-US" dirty="0">
              <a:solidFill>
                <a:srgbClr val="7F8C8D">
                  <a:lumMod val="60000"/>
                  <a:lumOff val="40000"/>
                </a:srgbClr>
              </a:solidFill>
            </a:endParaRPr>
          </a:p>
        </p:txBody>
      </p:sp>
      <p:pic>
        <p:nvPicPr>
          <p:cNvPr id="4" name="Picture 3"/>
          <p:cNvPicPr>
            <a:picLocks noChangeAspect="1"/>
          </p:cNvPicPr>
          <p:nvPr/>
        </p:nvPicPr>
        <p:blipFill>
          <a:blip r:embed="rId12" cstate="print"/>
          <a:stretch>
            <a:fillRect/>
          </a:stretch>
        </p:blipFill>
        <p:spPr>
          <a:xfrm>
            <a:off x="20612100" y="11865864"/>
            <a:ext cx="3352800" cy="961136"/>
          </a:xfrm>
          <a:prstGeom prst="rect">
            <a:avLst/>
          </a:prstGeom>
        </p:spPr>
      </p:pic>
      <p:sp>
        <p:nvSpPr>
          <p:cNvPr id="10" name="Title Placeholder 1"/>
          <p:cNvSpPr>
            <a:spLocks noGrp="1"/>
          </p:cNvSpPr>
          <p:nvPr>
            <p:ph type="title"/>
          </p:nvPr>
        </p:nvSpPr>
        <p:spPr>
          <a:xfrm>
            <a:off x="838200" y="845461"/>
            <a:ext cx="18364200" cy="194576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955700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defTabSz="914400" rtl="0" eaLnBrk="1" latinLnBrk="0" hangingPunct="1">
        <a:spcBef>
          <a:spcPct val="0"/>
        </a:spcBef>
        <a:buNone/>
        <a:defRPr sz="8800" b="0" i="0" kern="1200">
          <a:solidFill>
            <a:srgbClr val="223A8E"/>
          </a:solidFill>
          <a:latin typeface="Roboto Regular"/>
          <a:ea typeface="+mj-ea"/>
          <a:cs typeface="Roboto Regular"/>
        </a:defRPr>
      </a:lvl1pPr>
    </p:titleStyle>
    <p:bodyStyle>
      <a:lvl1pPr marL="685800" indent="-685800" algn="l" defTabSz="914400" rtl="0" eaLnBrk="1" latinLnBrk="0" hangingPunct="1">
        <a:spcBef>
          <a:spcPct val="20000"/>
        </a:spcBef>
        <a:buFont typeface="Arial"/>
        <a:buChar char="•"/>
        <a:defRPr sz="6400" kern="1200">
          <a:solidFill>
            <a:srgbClr val="7F8C8D"/>
          </a:solidFill>
          <a:latin typeface="Roboto Light"/>
          <a:ea typeface="+mn-ea"/>
          <a:cs typeface="Roboto Light"/>
        </a:defRPr>
      </a:lvl1pPr>
      <a:lvl2pPr marL="1485900" indent="-571500" algn="l" defTabSz="914400" rtl="0" eaLnBrk="1" latinLnBrk="0" hangingPunct="1">
        <a:spcBef>
          <a:spcPct val="20000"/>
        </a:spcBef>
        <a:buFont typeface="Arial"/>
        <a:buChar char="–"/>
        <a:defRPr sz="5600" kern="1200">
          <a:solidFill>
            <a:srgbClr val="7F8C8D"/>
          </a:solidFill>
          <a:latin typeface="Roboto Light"/>
          <a:ea typeface="+mn-ea"/>
          <a:cs typeface="Roboto Light"/>
        </a:defRPr>
      </a:lvl2pPr>
      <a:lvl3pPr marL="2286000" indent="-457200" algn="l" defTabSz="914400" rtl="0" eaLnBrk="1" latinLnBrk="0" hangingPunct="1">
        <a:spcBef>
          <a:spcPct val="20000"/>
        </a:spcBef>
        <a:buFont typeface="Arial"/>
        <a:buChar char="•"/>
        <a:defRPr sz="4800" kern="1200">
          <a:solidFill>
            <a:srgbClr val="7F8C8D"/>
          </a:solidFill>
          <a:latin typeface="Roboto Light"/>
          <a:ea typeface="+mn-ea"/>
          <a:cs typeface="Roboto Light"/>
        </a:defRPr>
      </a:lvl3pPr>
      <a:lvl4pPr marL="3200400" indent="-457200" algn="l" defTabSz="914400" rtl="0" eaLnBrk="1" latinLnBrk="0" hangingPunct="1">
        <a:spcBef>
          <a:spcPct val="20000"/>
        </a:spcBef>
        <a:buFont typeface="Arial"/>
        <a:buChar char="–"/>
        <a:defRPr sz="4000" kern="1200">
          <a:solidFill>
            <a:srgbClr val="7F8C8D"/>
          </a:solidFill>
          <a:latin typeface="Roboto Light"/>
          <a:ea typeface="+mn-ea"/>
          <a:cs typeface="Roboto Light"/>
        </a:defRPr>
      </a:lvl4pPr>
      <a:lvl5pPr marL="4114800" indent="-457200" algn="l" defTabSz="914400" rtl="0" eaLnBrk="1" latinLnBrk="0" hangingPunct="1">
        <a:spcBef>
          <a:spcPct val="20000"/>
        </a:spcBef>
        <a:buFont typeface="Arial"/>
        <a:buChar char="»"/>
        <a:defRPr sz="4000" kern="1200">
          <a:solidFill>
            <a:srgbClr val="7F8C8D"/>
          </a:solidFill>
          <a:latin typeface="Roboto Light"/>
          <a:ea typeface="+mn-ea"/>
          <a:cs typeface="Roboto Light"/>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cblflipbook.fraser.k12.mi.us" TargetMode="Externa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comments" Target="../comments/comment1.xm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pn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frasercbl.weebly.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hyperlink" Target="http://edglossary.org/learning-standards/" TargetMode="External"/><Relationship Id="rId4" Type="http://schemas.openxmlformats.org/officeDocument/2006/relationships/hyperlink" Target="http://edglossary.org/proficiency/"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9953" y="3120805"/>
            <a:ext cx="15510037" cy="3739485"/>
          </a:xfrm>
          <a:prstGeom prst="rect">
            <a:avLst/>
          </a:prstGeom>
          <a:noFill/>
          <a:effectLst>
            <a:outerShdw blurRad="50800" dist="38100" dir="2700000" algn="tl" rotWithShape="0">
              <a:schemeClr val="bg1">
                <a:lumMod val="85000"/>
                <a:alpha val="40000"/>
              </a:schemeClr>
            </a:outerShdw>
          </a:effectLst>
        </p:spPr>
        <p:txBody>
          <a:bodyPr wrap="square" rtlCol="0">
            <a:spAutoFit/>
          </a:bodyPr>
          <a:lstStyle/>
          <a:p>
            <a:pPr algn="ctr"/>
            <a:r>
              <a:rPr lang="en-US" sz="8000" dirty="0"/>
              <a:t>Assessment Practices in Competency-Based Systems</a:t>
            </a:r>
          </a:p>
          <a:p>
            <a:pPr algn="ctr"/>
            <a:endParaRPr lang="en-US" sz="7700" dirty="0">
              <a:solidFill>
                <a:srgbClr val="121797"/>
              </a:solidFill>
              <a:effectLst>
                <a:outerShdw blurRad="50800" dist="38100" dir="2700000" algn="tl" rotWithShape="0">
                  <a:schemeClr val="bg1">
                    <a:lumMod val="85000"/>
                    <a:alpha val="40000"/>
                  </a:schemeClr>
                </a:outerShdw>
              </a:effectLst>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Box 1"/>
          <p:cNvSpPr txBox="1"/>
          <p:nvPr/>
        </p:nvSpPr>
        <p:spPr>
          <a:xfrm>
            <a:off x="6907524" y="6438444"/>
            <a:ext cx="10736826" cy="4524315"/>
          </a:xfrm>
          <a:prstGeom prst="rect">
            <a:avLst/>
          </a:prstGeom>
          <a:noFill/>
        </p:spPr>
        <p:txBody>
          <a:bodyPr wrap="square" rtlCol="0">
            <a:spAutoFit/>
          </a:bodyPr>
          <a:lstStyle/>
          <a:p>
            <a:pPr algn="ctr"/>
            <a:r>
              <a:rPr lang="en-US" sz="4800" b="1" dirty="0" smtClean="0"/>
              <a:t>Fraser Public Schools</a:t>
            </a:r>
          </a:p>
          <a:p>
            <a:pPr algn="ctr"/>
            <a:r>
              <a:rPr lang="en-US" sz="4800" b="1" dirty="0" smtClean="0"/>
              <a:t>February 16</a:t>
            </a:r>
            <a:r>
              <a:rPr lang="en-US" sz="4800" b="1" baseline="30000" dirty="0" smtClean="0"/>
              <a:t>th</a:t>
            </a:r>
            <a:r>
              <a:rPr lang="en-US" sz="4800" b="1" dirty="0" smtClean="0"/>
              <a:t>, 2017</a:t>
            </a:r>
          </a:p>
          <a:p>
            <a:pPr algn="ctr"/>
            <a:endParaRPr lang="en-US" sz="4800" b="1" dirty="0" smtClean="0"/>
          </a:p>
          <a:p>
            <a:pPr algn="ctr"/>
            <a:endParaRPr lang="en-US" sz="4800" b="1" dirty="0" smtClean="0"/>
          </a:p>
          <a:p>
            <a:pPr algn="ctr"/>
            <a:r>
              <a:rPr lang="en-US" sz="4800" dirty="0" smtClean="0"/>
              <a:t>Ms. Carrie </a:t>
            </a:r>
            <a:r>
              <a:rPr lang="en-US" sz="4800" dirty="0"/>
              <a:t>Wozniak, Fraser Public </a:t>
            </a:r>
            <a:r>
              <a:rPr lang="en-US" sz="4800" dirty="0" smtClean="0"/>
              <a:t>Schools</a:t>
            </a:r>
          </a:p>
          <a:p>
            <a:pPr algn="ctr"/>
            <a:r>
              <a:rPr lang="en-US" sz="4800" dirty="0" smtClean="0"/>
              <a:t>Dr</a:t>
            </a:r>
            <a:r>
              <a:rPr lang="en-US" sz="4800" dirty="0"/>
              <a:t>. Michael Lonze, Fraser Public </a:t>
            </a:r>
            <a:r>
              <a:rPr lang="en-US" sz="4800" dirty="0" smtClean="0"/>
              <a:t>Schools</a:t>
            </a:r>
            <a:endParaRPr lang="en-US" sz="4800" dirty="0"/>
          </a:p>
        </p:txBody>
      </p:sp>
      <p:sp>
        <p:nvSpPr>
          <p:cNvPr id="15" name="Rectangle 14"/>
          <p:cNvSpPr/>
          <p:nvPr/>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FPS Logo Presentation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35173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227515" y="886094"/>
            <a:ext cx="14383053" cy="11932735"/>
          </a:xfrm>
          <a:prstGeom prst="rect">
            <a:avLst/>
          </a:prstGeom>
        </p:spPr>
      </p:pic>
    </p:spTree>
    <p:extLst>
      <p:ext uri="{BB962C8B-B14F-4D97-AF65-F5344CB8AC3E}">
        <p14:creationId xmlns:p14="http://schemas.microsoft.com/office/powerpoint/2010/main" val="11251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Fraser’s Model</a:t>
            </a:r>
            <a:endParaRPr lang="en-US" dirty="0"/>
          </a:p>
        </p:txBody>
      </p:sp>
      <p:sp>
        <p:nvSpPr>
          <p:cNvPr id="3" name="Content Placeholder 2"/>
          <p:cNvSpPr>
            <a:spLocks noGrp="1"/>
          </p:cNvSpPr>
          <p:nvPr>
            <p:ph idx="1"/>
          </p:nvPr>
        </p:nvSpPr>
        <p:spPr>
          <a:xfrm>
            <a:off x="8775924" y="11968623"/>
            <a:ext cx="10838052" cy="1296697"/>
          </a:xfrm>
        </p:spPr>
        <p:txBody>
          <a:bodyPr/>
          <a:lstStyle/>
          <a:p>
            <a:r>
              <a:rPr lang="en-US" u="sng" dirty="0">
                <a:hlinkClick r:id="rId3"/>
              </a:rPr>
              <a:t>http://cblflipbook.fraser.k12.</a:t>
            </a:r>
            <a:r>
              <a:rPr lang="en-US" u="sng" dirty="0" smtClean="0">
                <a:hlinkClick r:id="rId3"/>
              </a:rPr>
              <a:t>mi.us</a:t>
            </a:r>
            <a:endParaRPr lang="en-US" u="sng" dirty="0" smtClean="0"/>
          </a:p>
          <a:p>
            <a:endParaRPr lang="en-US" dirty="0"/>
          </a:p>
        </p:txBody>
      </p:sp>
      <p:pic>
        <p:nvPicPr>
          <p:cNvPr id="5" name="Picture 4"/>
          <p:cNvPicPr>
            <a:picLocks noChangeAspect="1"/>
          </p:cNvPicPr>
          <p:nvPr/>
        </p:nvPicPr>
        <p:blipFill>
          <a:blip r:embed="rId4"/>
          <a:stretch>
            <a:fillRect/>
          </a:stretch>
        </p:blipFill>
        <p:spPr>
          <a:xfrm>
            <a:off x="2416628" y="3581400"/>
            <a:ext cx="7453085" cy="5589814"/>
          </a:xfrm>
          <a:prstGeom prst="rect">
            <a:avLst/>
          </a:prstGeom>
        </p:spPr>
      </p:pic>
      <p:pic>
        <p:nvPicPr>
          <p:cNvPr id="6" name="Picture 5"/>
          <p:cNvPicPr>
            <a:picLocks noChangeAspect="1"/>
          </p:cNvPicPr>
          <p:nvPr/>
        </p:nvPicPr>
        <p:blipFill>
          <a:blip r:embed="rId5"/>
          <a:stretch>
            <a:fillRect/>
          </a:stretch>
        </p:blipFill>
        <p:spPr>
          <a:xfrm>
            <a:off x="11061700" y="5560786"/>
            <a:ext cx="11899900" cy="5715000"/>
          </a:xfrm>
          <a:prstGeom prst="rect">
            <a:avLst/>
          </a:prstGeom>
        </p:spPr>
      </p:pic>
    </p:spTree>
    <p:extLst>
      <p:ext uri="{BB962C8B-B14F-4D97-AF65-F5344CB8AC3E}">
        <p14:creationId xmlns:p14="http://schemas.microsoft.com/office/powerpoint/2010/main" val="18168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921026"/>
            <a:ext cx="17973675" cy="1401260"/>
          </a:xfrm>
          <a:prstGeom prst="rect">
            <a:avLst/>
          </a:prstGeom>
          <a:solidFill>
            <a:srgbClr val="384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406057" y="1029020"/>
            <a:ext cx="17567618" cy="677108"/>
          </a:xfrm>
          <a:prstGeom prst="rect">
            <a:avLst/>
          </a:prstGeom>
          <a:noFill/>
        </p:spPr>
        <p:txBody>
          <a:bodyPr wrap="square" rtlCol="0">
            <a:spAutoFit/>
          </a:bodyPr>
          <a:lstStyle/>
          <a:p>
            <a:r>
              <a:rPr lang="en-US" sz="3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DEVELOPING THE FRASER FRAMEWORK FOR COMPETENCY BASED LEARNING</a:t>
            </a: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p:cNvSpPr txBox="1"/>
          <p:nvPr/>
        </p:nvSpPr>
        <p:spPr>
          <a:xfrm>
            <a:off x="844208" y="2736850"/>
            <a:ext cx="22796842" cy="5693866"/>
          </a:xfrm>
          <a:prstGeom prst="rect">
            <a:avLst/>
          </a:prstGeom>
          <a:noFill/>
        </p:spPr>
        <p:txBody>
          <a:bodyPr wrap="square" rtlCol="0">
            <a:spAutoFit/>
          </a:bodyPr>
          <a:lstStyle/>
          <a:p>
            <a:r>
              <a:rPr lang="en-US" sz="52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In order to customize the learning experience and implement a competency based learning model, we needed to have defined competencies that are vertically aligned by both grade level and between courses</a:t>
            </a:r>
            <a:r>
              <a:rPr lang="en-US" sz="52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a:t>
            </a:r>
          </a:p>
          <a:p>
            <a:endParaRPr lang="en-US" sz="52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52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By the end of the 2014 – 2015 school year, we developed a DK – 12th Grade vertically articulated road map of critical competencies we expect of a Fraser </a:t>
            </a:r>
            <a:r>
              <a:rPr lang="en-US" sz="52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Graduate.  </a:t>
            </a:r>
            <a:r>
              <a:rPr lang="en-US" sz="52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This work is being completed through the PLC process.</a:t>
            </a:r>
          </a:p>
        </p:txBody>
      </p:sp>
      <p:pic>
        <p:nvPicPr>
          <p:cNvPr id="19" name="Picture 18"/>
          <p:cNvPicPr>
            <a:picLocks noChangeAspect="1"/>
          </p:cNvPicPr>
          <p:nvPr/>
        </p:nvPicPr>
        <p:blipFill>
          <a:blip r:embed="rId3"/>
          <a:stretch>
            <a:fillRect/>
          </a:stretch>
        </p:blipFill>
        <p:spPr>
          <a:xfrm>
            <a:off x="10702732" y="9801992"/>
            <a:ext cx="11778235" cy="2987302"/>
          </a:xfrm>
          <a:prstGeom prst="rect">
            <a:avLst/>
          </a:prstGeom>
        </p:spPr>
      </p:pic>
    </p:spTree>
    <p:extLst>
      <p:ext uri="{BB962C8B-B14F-4D97-AF65-F5344CB8AC3E}">
        <p14:creationId xmlns:p14="http://schemas.microsoft.com/office/powerpoint/2010/main" val="7894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take to get the handshake at graduation?</a:t>
            </a:r>
            <a:endParaRPr lang="en-US" dirty="0"/>
          </a:p>
        </p:txBody>
      </p:sp>
      <p:pic>
        <p:nvPicPr>
          <p:cNvPr id="6" name="Picture 5" descr="graduation-handsha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714" y="4113606"/>
            <a:ext cx="11243656" cy="6662908"/>
          </a:xfrm>
          <a:prstGeom prst="rect">
            <a:avLst/>
          </a:prstGeom>
        </p:spPr>
      </p:pic>
    </p:spTree>
    <p:extLst>
      <p:ext uri="{BB962C8B-B14F-4D97-AF65-F5344CB8AC3E}">
        <p14:creationId xmlns:p14="http://schemas.microsoft.com/office/powerpoint/2010/main" val="411926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921025"/>
            <a:ext cx="6821713" cy="1219831"/>
          </a:xfrm>
          <a:prstGeom prst="rect">
            <a:avLst/>
          </a:prstGeom>
          <a:solidFill>
            <a:srgbClr val="384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095486" y="883877"/>
            <a:ext cx="6451942" cy="677108"/>
          </a:xfrm>
          <a:prstGeom prst="rect">
            <a:avLst/>
          </a:prstGeom>
          <a:noFill/>
        </p:spPr>
        <p:txBody>
          <a:bodyPr wrap="square" rtlCol="0">
            <a:spAutoFit/>
          </a:bodyPr>
          <a:lstStyle/>
          <a:p>
            <a:r>
              <a:rPr lang="en-US" sz="3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FRASER’S CBL FRAMEWORK</a:t>
            </a: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ardrop 53"/>
          <p:cNvSpPr/>
          <p:nvPr/>
        </p:nvSpPr>
        <p:spPr>
          <a:xfrm rot="18791714">
            <a:off x="2397253" y="7631076"/>
            <a:ext cx="2383953" cy="2383953"/>
          </a:xfrm>
          <a:prstGeom prst="teardrop">
            <a:avLst/>
          </a:prstGeom>
          <a:solidFill>
            <a:srgbClr val="D1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ardrop 56"/>
          <p:cNvSpPr/>
          <p:nvPr/>
        </p:nvSpPr>
        <p:spPr>
          <a:xfrm rot="8100000">
            <a:off x="2396416" y="4033814"/>
            <a:ext cx="2383953" cy="2383953"/>
          </a:xfrm>
          <a:prstGeom prst="teardrop">
            <a:avLst/>
          </a:prstGeom>
          <a:solidFill>
            <a:srgbClr val="13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ardrop 58"/>
          <p:cNvSpPr/>
          <p:nvPr/>
        </p:nvSpPr>
        <p:spPr>
          <a:xfrm rot="13500000">
            <a:off x="4284176" y="5920637"/>
            <a:ext cx="2383953" cy="2383953"/>
          </a:xfrm>
          <a:prstGeom prst="teardrop">
            <a:avLst/>
          </a:prstGeom>
          <a:solidFill>
            <a:srgbClr val="47B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ardrop 59"/>
          <p:cNvSpPr/>
          <p:nvPr/>
        </p:nvSpPr>
        <p:spPr>
          <a:xfrm rot="2700000">
            <a:off x="508656" y="5920638"/>
            <a:ext cx="2383953" cy="2383953"/>
          </a:xfrm>
          <a:prstGeom prst="teardrop">
            <a:avLst/>
          </a:prstGeom>
          <a:solidFill>
            <a:srgbClr val="E5B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1228845" y="6588665"/>
            <a:ext cx="943574" cy="1015237"/>
          </a:xfrm>
          <a:prstGeom prst="rect">
            <a:avLst/>
          </a:prstGeom>
        </p:spPr>
      </p:pic>
      <p:pic>
        <p:nvPicPr>
          <p:cNvPr id="8" name="Picture 7"/>
          <p:cNvPicPr>
            <a:picLocks noChangeAspect="1"/>
          </p:cNvPicPr>
          <p:nvPr/>
        </p:nvPicPr>
        <p:blipFill>
          <a:blip r:embed="rId4"/>
          <a:stretch>
            <a:fillRect/>
          </a:stretch>
        </p:blipFill>
        <p:spPr>
          <a:xfrm>
            <a:off x="2938349" y="4845062"/>
            <a:ext cx="1332744" cy="892572"/>
          </a:xfrm>
          <a:prstGeom prst="rect">
            <a:avLst/>
          </a:prstGeom>
        </p:spPr>
      </p:pic>
      <p:pic>
        <p:nvPicPr>
          <p:cNvPr id="9" name="Picture 8"/>
          <p:cNvPicPr>
            <a:picLocks noChangeAspect="1"/>
          </p:cNvPicPr>
          <p:nvPr/>
        </p:nvPicPr>
        <p:blipFill>
          <a:blip r:embed="rId5"/>
          <a:stretch>
            <a:fillRect/>
          </a:stretch>
        </p:blipFill>
        <p:spPr>
          <a:xfrm>
            <a:off x="3155967" y="8429362"/>
            <a:ext cx="864849" cy="1007016"/>
          </a:xfrm>
          <a:prstGeom prst="rect">
            <a:avLst/>
          </a:prstGeom>
        </p:spPr>
      </p:pic>
      <p:pic>
        <p:nvPicPr>
          <p:cNvPr id="10" name="Picture 9"/>
          <p:cNvPicPr>
            <a:picLocks noChangeAspect="1"/>
          </p:cNvPicPr>
          <p:nvPr/>
        </p:nvPicPr>
        <p:blipFill>
          <a:blip r:embed="rId6"/>
          <a:stretch>
            <a:fillRect/>
          </a:stretch>
        </p:blipFill>
        <p:spPr>
          <a:xfrm>
            <a:off x="4971219" y="6574011"/>
            <a:ext cx="1031646" cy="1031646"/>
          </a:xfrm>
          <a:prstGeom prst="rect">
            <a:avLst/>
          </a:prstGeom>
        </p:spPr>
      </p:pic>
      <p:sp>
        <p:nvSpPr>
          <p:cNvPr id="72" name="TextBox 71"/>
          <p:cNvSpPr txBox="1"/>
          <p:nvPr/>
        </p:nvSpPr>
        <p:spPr>
          <a:xfrm>
            <a:off x="7488433" y="3195578"/>
            <a:ext cx="15239148" cy="7478970"/>
          </a:xfrm>
          <a:prstGeom prst="rect">
            <a:avLst/>
          </a:prstGeom>
          <a:noFill/>
        </p:spPr>
        <p:txBody>
          <a:bodyPr wrap="square" rtlCol="0">
            <a:spAutoFit/>
          </a:bodyPr>
          <a:lstStyle/>
          <a:p>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For each discipline (Math, Science, ELA, Social Studies, Foreign Language, and Electives), </a:t>
            </a: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we identify </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the standards, skills, content, macro and micro concepts, and enduring understandings by grade band (district) and unit (grade). </a:t>
            </a:r>
            <a:endPar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endPar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ctr">
              <a:buFont typeface="Wingdings" charset="2"/>
              <a:buChar char="u"/>
            </a:pP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 K-2</a:t>
            </a:r>
            <a:endPar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ctr">
              <a:buFont typeface="Wingdings" charset="2"/>
              <a:buChar char="u"/>
            </a:pP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 3-5</a:t>
            </a:r>
            <a:endPar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ctr">
              <a:buFont typeface="Wingdings" charset="2"/>
              <a:buChar char="u"/>
            </a:pP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 6-8</a:t>
            </a:r>
            <a:endPar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pPr marL="685800" indent="-685800" algn="ctr">
              <a:buFont typeface="Wingdings" charset="2"/>
              <a:buChar char="u"/>
            </a:pP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9-12</a:t>
            </a:r>
            <a:endPar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17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16857"/>
            <a:ext cx="8515349" cy="1306286"/>
          </a:xfrm>
          <a:prstGeom prst="rect">
            <a:avLst/>
          </a:prstGeom>
          <a:solidFill>
            <a:srgbClr val="384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62000" y="629877"/>
            <a:ext cx="7994993" cy="677108"/>
          </a:xfrm>
          <a:prstGeom prst="rect">
            <a:avLst/>
          </a:prstGeom>
          <a:noFill/>
        </p:spPr>
        <p:txBody>
          <a:bodyPr wrap="square" rtlCol="0">
            <a:spAutoFit/>
          </a:bodyPr>
          <a:lstStyle/>
          <a:p>
            <a:r>
              <a:rPr lang="en-US" sz="3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FRASER’S CBL FRAMEWORK, CONT.</a:t>
            </a: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ardrop 53"/>
          <p:cNvSpPr/>
          <p:nvPr/>
        </p:nvSpPr>
        <p:spPr>
          <a:xfrm rot="18791714">
            <a:off x="2397253" y="7808295"/>
            <a:ext cx="2383953" cy="2383953"/>
          </a:xfrm>
          <a:prstGeom prst="teardrop">
            <a:avLst/>
          </a:prstGeom>
          <a:solidFill>
            <a:srgbClr val="D1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ardrop 56"/>
          <p:cNvSpPr/>
          <p:nvPr/>
        </p:nvSpPr>
        <p:spPr>
          <a:xfrm rot="8100000">
            <a:off x="2396416" y="4033814"/>
            <a:ext cx="2383953" cy="2383953"/>
          </a:xfrm>
          <a:prstGeom prst="teardrop">
            <a:avLst/>
          </a:prstGeom>
          <a:solidFill>
            <a:srgbClr val="13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ardrop 58"/>
          <p:cNvSpPr/>
          <p:nvPr/>
        </p:nvSpPr>
        <p:spPr>
          <a:xfrm rot="13500000">
            <a:off x="4284176" y="5920637"/>
            <a:ext cx="2383953" cy="2383953"/>
          </a:xfrm>
          <a:prstGeom prst="teardrop">
            <a:avLst/>
          </a:prstGeom>
          <a:solidFill>
            <a:srgbClr val="47B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ardrop 59"/>
          <p:cNvSpPr/>
          <p:nvPr/>
        </p:nvSpPr>
        <p:spPr>
          <a:xfrm rot="2700000">
            <a:off x="508656" y="5920638"/>
            <a:ext cx="2383953" cy="2383953"/>
          </a:xfrm>
          <a:prstGeom prst="teardrop">
            <a:avLst/>
          </a:prstGeom>
          <a:solidFill>
            <a:srgbClr val="E5B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1228845" y="6588665"/>
            <a:ext cx="943574" cy="1015237"/>
          </a:xfrm>
          <a:prstGeom prst="rect">
            <a:avLst/>
          </a:prstGeom>
        </p:spPr>
      </p:pic>
      <p:pic>
        <p:nvPicPr>
          <p:cNvPr id="8" name="Picture 7"/>
          <p:cNvPicPr>
            <a:picLocks noChangeAspect="1"/>
          </p:cNvPicPr>
          <p:nvPr/>
        </p:nvPicPr>
        <p:blipFill>
          <a:blip r:embed="rId4"/>
          <a:stretch>
            <a:fillRect/>
          </a:stretch>
        </p:blipFill>
        <p:spPr>
          <a:xfrm>
            <a:off x="2938349" y="4845062"/>
            <a:ext cx="1332744" cy="892572"/>
          </a:xfrm>
          <a:prstGeom prst="rect">
            <a:avLst/>
          </a:prstGeom>
        </p:spPr>
      </p:pic>
      <p:pic>
        <p:nvPicPr>
          <p:cNvPr id="9" name="Picture 8"/>
          <p:cNvPicPr>
            <a:picLocks noChangeAspect="1"/>
          </p:cNvPicPr>
          <p:nvPr/>
        </p:nvPicPr>
        <p:blipFill>
          <a:blip r:embed="rId5"/>
          <a:stretch>
            <a:fillRect/>
          </a:stretch>
        </p:blipFill>
        <p:spPr>
          <a:xfrm>
            <a:off x="3155967" y="8429362"/>
            <a:ext cx="864849" cy="1007016"/>
          </a:xfrm>
          <a:prstGeom prst="rect">
            <a:avLst/>
          </a:prstGeom>
        </p:spPr>
      </p:pic>
      <p:pic>
        <p:nvPicPr>
          <p:cNvPr id="10" name="Picture 9"/>
          <p:cNvPicPr>
            <a:picLocks noChangeAspect="1"/>
          </p:cNvPicPr>
          <p:nvPr/>
        </p:nvPicPr>
        <p:blipFill>
          <a:blip r:embed="rId6"/>
          <a:stretch>
            <a:fillRect/>
          </a:stretch>
        </p:blipFill>
        <p:spPr>
          <a:xfrm>
            <a:off x="4971219" y="6574011"/>
            <a:ext cx="1031646" cy="1031646"/>
          </a:xfrm>
          <a:prstGeom prst="rect">
            <a:avLst/>
          </a:prstGeom>
        </p:spPr>
      </p:pic>
      <p:sp>
        <p:nvSpPr>
          <p:cNvPr id="72" name="TextBox 71"/>
          <p:cNvSpPr txBox="1"/>
          <p:nvPr/>
        </p:nvSpPr>
        <p:spPr>
          <a:xfrm>
            <a:off x="8564280" y="2532233"/>
            <a:ext cx="15239148" cy="10433625"/>
          </a:xfrm>
          <a:prstGeom prst="rect">
            <a:avLst/>
          </a:prstGeom>
          <a:noFill/>
        </p:spPr>
        <p:txBody>
          <a:bodyPr wrap="square" rtlCol="0">
            <a:spAutoFit/>
          </a:bodyPr>
          <a:lstStyle/>
          <a:p>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Identify competency statements to describe 3-Dimensional Learning Competencies (one for each knowledge dimension)</a:t>
            </a:r>
          </a:p>
          <a:p>
            <a:pPr marL="685800" indent="-685800">
              <a:buFont typeface="Wingdings" panose="05000000000000000000" pitchFamily="2" charset="2"/>
              <a:buChar char="ü"/>
            </a:pP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Declarative Knowledge – </a:t>
            </a:r>
            <a:r>
              <a:rPr lang="en-US" sz="4800" b="1" dirty="0">
                <a:solidFill>
                  <a:srgbClr val="121797"/>
                </a:solidFill>
                <a:latin typeface="Open Sans" panose="020B0606030504020204" pitchFamily="34" charset="0"/>
                <a:ea typeface="Open Sans" panose="020B0606030504020204" pitchFamily="34" charset="0"/>
                <a:cs typeface="Open Sans" panose="020B0606030504020204" pitchFamily="34" charset="0"/>
              </a:rPr>
              <a:t>Content </a:t>
            </a:r>
            <a:r>
              <a:rPr lang="en-US" sz="4800" b="1"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Competency</a:t>
            </a:r>
          </a:p>
          <a:p>
            <a:pPr marL="685800" indent="-685800">
              <a:buFont typeface="Wingdings" panose="05000000000000000000" pitchFamily="2" charset="2"/>
              <a:buChar char="ü"/>
            </a:pPr>
            <a:endParaRPr lang="en-US" sz="4800" b="1" dirty="0" smtClean="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pPr marL="685800" indent="-685800">
              <a:buFont typeface="Wingdings" panose="05000000000000000000" pitchFamily="2" charset="2"/>
              <a:buChar char="ü"/>
            </a:pP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Procedural </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Knowledge – </a:t>
            </a:r>
            <a:r>
              <a:rPr lang="en-US" sz="4800" b="1" dirty="0">
                <a:solidFill>
                  <a:srgbClr val="121797"/>
                </a:solidFill>
                <a:latin typeface="Open Sans" panose="020B0606030504020204" pitchFamily="34" charset="0"/>
                <a:ea typeface="Open Sans" panose="020B0606030504020204" pitchFamily="34" charset="0"/>
                <a:cs typeface="Open Sans" panose="020B0606030504020204" pitchFamily="34" charset="0"/>
              </a:rPr>
              <a:t>Skill Competency</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	Process, Skill, and Habits of </a:t>
            </a: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Mind</a:t>
            </a:r>
          </a:p>
          <a:p>
            <a:endPar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pPr marL="685800" indent="-685800">
              <a:buFont typeface="Wingdings" panose="05000000000000000000" pitchFamily="2" charset="2"/>
              <a:buChar char="ü"/>
            </a:pP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Conceptual Knowledge – </a:t>
            </a:r>
            <a:r>
              <a:rPr lang="en-US" sz="4800" b="1" dirty="0">
                <a:solidFill>
                  <a:srgbClr val="121797"/>
                </a:solidFill>
                <a:latin typeface="Open Sans" panose="020B0606030504020204" pitchFamily="34" charset="0"/>
                <a:ea typeface="Open Sans" panose="020B0606030504020204" pitchFamily="34" charset="0"/>
                <a:cs typeface="Open Sans" panose="020B0606030504020204" pitchFamily="34" charset="0"/>
              </a:rPr>
              <a:t>Concept Competency</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	Relationships within and across disciplines 	(organized around unifying ideas that support 	deep learning of content)</a:t>
            </a:r>
          </a:p>
          <a:p>
            <a:endPar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4800" i="1"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Resource</a:t>
            </a:r>
            <a:r>
              <a:rPr lang="en-US" sz="4800" i="1" dirty="0">
                <a:solidFill>
                  <a:srgbClr val="121797"/>
                </a:solidFill>
                <a:latin typeface="Open Sans" panose="020B0606030504020204" pitchFamily="34" charset="0"/>
                <a:ea typeface="Open Sans" panose="020B0606030504020204" pitchFamily="34" charset="0"/>
                <a:cs typeface="Open Sans" panose="020B0606030504020204" pitchFamily="34" charset="0"/>
              </a:rPr>
              <a:t>:  Modern Teacher Flip Book</a:t>
            </a:r>
          </a:p>
        </p:txBody>
      </p:sp>
    </p:spTree>
    <p:extLst>
      <p:ext uri="{BB962C8B-B14F-4D97-AF65-F5344CB8AC3E}">
        <p14:creationId xmlns:p14="http://schemas.microsoft.com/office/powerpoint/2010/main" val="60061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90286" y="449311"/>
            <a:ext cx="8515349" cy="1437545"/>
          </a:xfrm>
          <a:prstGeom prst="rect">
            <a:avLst/>
          </a:prstGeom>
          <a:solidFill>
            <a:srgbClr val="384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44286" y="738735"/>
            <a:ext cx="7994993" cy="677108"/>
          </a:xfrm>
          <a:prstGeom prst="rect">
            <a:avLst/>
          </a:prstGeom>
          <a:noFill/>
        </p:spPr>
        <p:txBody>
          <a:bodyPr wrap="square" rtlCol="0">
            <a:spAutoFit/>
          </a:bodyPr>
          <a:lstStyle/>
          <a:p>
            <a:r>
              <a:rPr lang="en-US" sz="3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FRASER’S CBL FRAMEWORK, CONT.</a:t>
            </a: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ardrop 53"/>
          <p:cNvSpPr/>
          <p:nvPr/>
        </p:nvSpPr>
        <p:spPr>
          <a:xfrm rot="18791714">
            <a:off x="2397253" y="7808295"/>
            <a:ext cx="2383953" cy="2383953"/>
          </a:xfrm>
          <a:prstGeom prst="teardrop">
            <a:avLst/>
          </a:prstGeom>
          <a:solidFill>
            <a:srgbClr val="D1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ardrop 56"/>
          <p:cNvSpPr/>
          <p:nvPr/>
        </p:nvSpPr>
        <p:spPr>
          <a:xfrm rot="8100000">
            <a:off x="2396416" y="4033814"/>
            <a:ext cx="2383953" cy="2383953"/>
          </a:xfrm>
          <a:prstGeom prst="teardrop">
            <a:avLst/>
          </a:prstGeom>
          <a:solidFill>
            <a:srgbClr val="13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ardrop 58"/>
          <p:cNvSpPr/>
          <p:nvPr/>
        </p:nvSpPr>
        <p:spPr>
          <a:xfrm rot="13500000">
            <a:off x="4284176" y="5920637"/>
            <a:ext cx="2383953" cy="2383953"/>
          </a:xfrm>
          <a:prstGeom prst="teardrop">
            <a:avLst/>
          </a:prstGeom>
          <a:solidFill>
            <a:srgbClr val="47B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ardrop 59"/>
          <p:cNvSpPr/>
          <p:nvPr/>
        </p:nvSpPr>
        <p:spPr>
          <a:xfrm rot="2700000">
            <a:off x="508656" y="5920638"/>
            <a:ext cx="2383953" cy="2383953"/>
          </a:xfrm>
          <a:prstGeom prst="teardrop">
            <a:avLst/>
          </a:prstGeom>
          <a:solidFill>
            <a:srgbClr val="E5B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1228845" y="6588665"/>
            <a:ext cx="943574" cy="1015237"/>
          </a:xfrm>
          <a:prstGeom prst="rect">
            <a:avLst/>
          </a:prstGeom>
        </p:spPr>
      </p:pic>
      <p:pic>
        <p:nvPicPr>
          <p:cNvPr id="8" name="Picture 7"/>
          <p:cNvPicPr>
            <a:picLocks noChangeAspect="1"/>
          </p:cNvPicPr>
          <p:nvPr/>
        </p:nvPicPr>
        <p:blipFill>
          <a:blip r:embed="rId4"/>
          <a:stretch>
            <a:fillRect/>
          </a:stretch>
        </p:blipFill>
        <p:spPr>
          <a:xfrm>
            <a:off x="2938349" y="4845062"/>
            <a:ext cx="1332744" cy="892572"/>
          </a:xfrm>
          <a:prstGeom prst="rect">
            <a:avLst/>
          </a:prstGeom>
        </p:spPr>
      </p:pic>
      <p:pic>
        <p:nvPicPr>
          <p:cNvPr id="9" name="Picture 8"/>
          <p:cNvPicPr>
            <a:picLocks noChangeAspect="1"/>
          </p:cNvPicPr>
          <p:nvPr/>
        </p:nvPicPr>
        <p:blipFill>
          <a:blip r:embed="rId5"/>
          <a:stretch>
            <a:fillRect/>
          </a:stretch>
        </p:blipFill>
        <p:spPr>
          <a:xfrm>
            <a:off x="3155967" y="8429362"/>
            <a:ext cx="864849" cy="1007016"/>
          </a:xfrm>
          <a:prstGeom prst="rect">
            <a:avLst/>
          </a:prstGeom>
        </p:spPr>
      </p:pic>
      <p:pic>
        <p:nvPicPr>
          <p:cNvPr id="10" name="Picture 9"/>
          <p:cNvPicPr>
            <a:picLocks noChangeAspect="1"/>
          </p:cNvPicPr>
          <p:nvPr/>
        </p:nvPicPr>
        <p:blipFill>
          <a:blip r:embed="rId6"/>
          <a:stretch>
            <a:fillRect/>
          </a:stretch>
        </p:blipFill>
        <p:spPr>
          <a:xfrm>
            <a:off x="4971219" y="6574011"/>
            <a:ext cx="1031646" cy="1031646"/>
          </a:xfrm>
          <a:prstGeom prst="rect">
            <a:avLst/>
          </a:prstGeom>
        </p:spPr>
      </p:pic>
      <p:sp>
        <p:nvSpPr>
          <p:cNvPr id="72" name="TextBox 71"/>
          <p:cNvSpPr txBox="1"/>
          <p:nvPr/>
        </p:nvSpPr>
        <p:spPr>
          <a:xfrm>
            <a:off x="6917734" y="2030230"/>
            <a:ext cx="16475987" cy="9694962"/>
          </a:xfrm>
          <a:prstGeom prst="rect">
            <a:avLst/>
          </a:prstGeom>
          <a:noFill/>
        </p:spPr>
        <p:txBody>
          <a:bodyPr wrap="square" rtlCol="0">
            <a:spAutoFit/>
          </a:bodyPr>
          <a:lstStyle/>
          <a:p>
            <a:r>
              <a:rPr lang="en-US" sz="4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District Level </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 Overarching Goals </a:t>
            </a:r>
            <a:endPar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What do we want a Fraser Graduate to know and be able to do</a:t>
            </a: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a:t>
            </a:r>
          </a:p>
          <a:p>
            <a:endPar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r>
              <a:rPr lang="en-US" sz="4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Course/Grade Level </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(Units of Instruction)</a:t>
            </a:r>
          </a:p>
          <a:p>
            <a:pPr marL="685800" indent="-685800">
              <a:buFont typeface="Wingdings" panose="05000000000000000000" pitchFamily="2" charset="2"/>
              <a:buChar char="ü"/>
            </a:pP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Content Competency </a:t>
            </a:r>
          </a:p>
          <a:p>
            <a:pPr marL="685800" indent="-685800">
              <a:buFont typeface="Wingdings" panose="05000000000000000000" pitchFamily="2" charset="2"/>
              <a:buChar char="ü"/>
            </a:pP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Skills Competency</a:t>
            </a:r>
          </a:p>
          <a:p>
            <a:pPr marL="685800" indent="-685800">
              <a:buFont typeface="Wingdings" panose="05000000000000000000" pitchFamily="2" charset="2"/>
              <a:buChar char="ü"/>
            </a:pP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Conceptual Competency</a:t>
            </a:r>
          </a:p>
          <a:p>
            <a:pPr marL="685800" indent="-685800">
              <a:buFont typeface="Wingdings" panose="05000000000000000000" pitchFamily="2" charset="2"/>
              <a:buChar char="ü"/>
            </a:pP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(Students will </a:t>
            </a: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a:t>
            </a:r>
          </a:p>
          <a:p>
            <a:endPar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endParaRPr>
          </a:p>
          <a:p>
            <a:r>
              <a:rPr lang="en-US" sz="4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Lesson Level</a:t>
            </a:r>
            <a:r>
              <a:rPr lang="en-US" sz="48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 Learning </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Objectives </a:t>
            </a:r>
            <a:endParaRPr lang="en-US" sz="48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685800" indent="-685800">
              <a:buFont typeface="Wingdings" panose="05000000000000000000" pitchFamily="2" charset="2"/>
              <a:buChar char="ü"/>
            </a:pP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I can statements…) that are aligned to Standards and </a:t>
            </a:r>
            <a:r>
              <a:rPr lang="en-US" sz="4800" dirty="0" smtClean="0">
                <a:solidFill>
                  <a:srgbClr val="121797"/>
                </a:solidFill>
                <a:latin typeface="Open Sans" panose="020B0606030504020204" pitchFamily="34" charset="0"/>
                <a:ea typeface="Open Sans" panose="020B0606030504020204" pitchFamily="34" charset="0"/>
                <a:cs typeface="Open Sans" panose="020B0606030504020204" pitchFamily="34" charset="0"/>
              </a:rPr>
              <a:t>linked </a:t>
            </a:r>
            <a:r>
              <a:rPr lang="en-US" sz="4800" dirty="0">
                <a:solidFill>
                  <a:srgbClr val="121797"/>
                </a:solidFill>
                <a:latin typeface="Open Sans" panose="020B0606030504020204" pitchFamily="34" charset="0"/>
                <a:ea typeface="Open Sans" panose="020B0606030504020204" pitchFamily="34" charset="0"/>
                <a:cs typeface="Open Sans" panose="020B0606030504020204" pitchFamily="34" charset="0"/>
              </a:rPr>
              <a:t>back up the to Competencies.</a:t>
            </a:r>
          </a:p>
        </p:txBody>
      </p:sp>
    </p:spTree>
    <p:extLst>
      <p:ext uri="{BB962C8B-B14F-4D97-AF65-F5344CB8AC3E}">
        <p14:creationId xmlns:p14="http://schemas.microsoft.com/office/powerpoint/2010/main" val="333153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996" y="0"/>
            <a:ext cx="21031200" cy="2651126"/>
          </a:xfrm>
        </p:spPr>
        <p:txBody>
          <a:bodyPr/>
          <a:lstStyle/>
          <a:p>
            <a:r>
              <a:rPr lang="en-US" dirty="0" smtClean="0"/>
              <a:t>FHS Competency Development - Sources</a:t>
            </a:r>
            <a:endParaRPr lang="en-US" dirty="0"/>
          </a:p>
        </p:txBody>
      </p:sp>
      <p:pic>
        <p:nvPicPr>
          <p:cNvPr id="5" name="Picture 4"/>
          <p:cNvPicPr>
            <a:picLocks noChangeAspect="1"/>
          </p:cNvPicPr>
          <p:nvPr/>
        </p:nvPicPr>
        <p:blipFill>
          <a:blip r:embed="rId3"/>
          <a:stretch>
            <a:fillRect/>
          </a:stretch>
        </p:blipFill>
        <p:spPr>
          <a:xfrm>
            <a:off x="0" y="2391374"/>
            <a:ext cx="24384000" cy="7865807"/>
          </a:xfrm>
          <a:prstGeom prst="rect">
            <a:avLst/>
          </a:prstGeom>
        </p:spPr>
      </p:pic>
    </p:spTree>
    <p:extLst>
      <p:ext uri="{BB962C8B-B14F-4D97-AF65-F5344CB8AC3E}">
        <p14:creationId xmlns:p14="http://schemas.microsoft.com/office/powerpoint/2010/main" val="171702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28" y="1970783"/>
            <a:ext cx="21031200" cy="2651126"/>
          </a:xfrm>
        </p:spPr>
        <p:txBody>
          <a:bodyPr>
            <a:normAutofit fontScale="90000"/>
          </a:bodyPr>
          <a:lstStyle/>
          <a:p>
            <a:r>
              <a:rPr lang="en-US" dirty="0" smtClean="0"/>
              <a:t>The implementation of Competency Based Learning has led to changes in both the </a:t>
            </a:r>
            <a:r>
              <a:rPr lang="en-US" b="1" dirty="0" smtClean="0"/>
              <a:t>Learning Environment</a:t>
            </a:r>
            <a:r>
              <a:rPr lang="en-US" dirty="0" smtClean="0"/>
              <a:t> and use of </a:t>
            </a:r>
            <a:r>
              <a:rPr lang="en-US" b="1" dirty="0" smtClean="0"/>
              <a:t>Time</a:t>
            </a:r>
            <a:r>
              <a:rPr lang="en-US" dirty="0" smtClean="0"/>
              <a:t>. </a:t>
            </a:r>
            <a:endParaRPr lang="en-US" dirty="0"/>
          </a:p>
        </p:txBody>
      </p:sp>
      <p:sp>
        <p:nvSpPr>
          <p:cNvPr id="3" name="Content Placeholder 2"/>
          <p:cNvSpPr>
            <a:spLocks noGrp="1"/>
          </p:cNvSpPr>
          <p:nvPr>
            <p:ph idx="1"/>
          </p:nvPr>
        </p:nvSpPr>
        <p:spPr>
          <a:xfrm>
            <a:off x="2946362" y="5522597"/>
            <a:ext cx="21031200" cy="8544445"/>
          </a:xfrm>
        </p:spPr>
        <p:txBody>
          <a:bodyPr/>
          <a:lstStyle/>
          <a:p>
            <a:r>
              <a:rPr lang="en-US" dirty="0" smtClean="0"/>
              <a:t>Focus on Student Learning</a:t>
            </a:r>
          </a:p>
          <a:p>
            <a:r>
              <a:rPr lang="en-US" dirty="0" smtClean="0"/>
              <a:t>Media Center Redesign</a:t>
            </a:r>
          </a:p>
          <a:p>
            <a:r>
              <a:rPr lang="en-US" dirty="0" smtClean="0"/>
              <a:t>Blended/Hybrid Classes</a:t>
            </a:r>
          </a:p>
          <a:p>
            <a:r>
              <a:rPr lang="en-US" dirty="0" smtClean="0"/>
              <a:t>Seminar Redesign (Led to the presentation to the Michigan Department of Education - Innovation Council)</a:t>
            </a:r>
            <a:endParaRPr lang="en-US" dirty="0"/>
          </a:p>
        </p:txBody>
      </p:sp>
    </p:spTree>
    <p:extLst>
      <p:ext uri="{BB962C8B-B14F-4D97-AF65-F5344CB8AC3E}">
        <p14:creationId xmlns:p14="http://schemas.microsoft.com/office/powerpoint/2010/main" val="417331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4384000" cy="13417826"/>
          </a:xfrm>
          <a:prstGeom prst="rect">
            <a:avLst/>
          </a:prstGeom>
          <a:solidFill>
            <a:schemeClr val="bg1">
              <a:lumMod val="5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744948" y="2991453"/>
            <a:ext cx="7112052" cy="7112052"/>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84849"/>
              </a:solidFill>
            </a:endParaRPr>
          </a:p>
        </p:txBody>
      </p:sp>
      <p:sp>
        <p:nvSpPr>
          <p:cNvPr id="13" name="TextBox 12"/>
          <p:cNvSpPr txBox="1"/>
          <p:nvPr/>
        </p:nvSpPr>
        <p:spPr>
          <a:xfrm>
            <a:off x="9822310" y="5778763"/>
            <a:ext cx="4957327" cy="1631216"/>
          </a:xfrm>
          <a:prstGeom prst="rect">
            <a:avLst/>
          </a:prstGeom>
          <a:noFill/>
        </p:spPr>
        <p:txBody>
          <a:bodyPr wrap="square" rtlCol="0">
            <a:spAutoFit/>
          </a:bodyPr>
          <a:lstStyle/>
          <a:p>
            <a:pPr algn="ctr"/>
            <a:r>
              <a:rPr lang="en-US" sz="5000" dirty="0" smtClean="0">
                <a:solidFill>
                  <a:srgbClr val="121797"/>
                </a:solidFill>
                <a:latin typeface="Open Sans BOLD" panose="020B0806030504020204" pitchFamily="34" charset="0"/>
                <a:ea typeface="Open Sans BOLD" panose="020B0806030504020204" pitchFamily="34" charset="0"/>
                <a:cs typeface="Open Sans BOLD" panose="020B0806030504020204" pitchFamily="34" charset="0"/>
              </a:rPr>
              <a:t>EXPLORE OUR CBL JOURNEY</a:t>
            </a:r>
            <a:endParaRPr lang="en-US" sz="5000" dirty="0">
              <a:solidFill>
                <a:srgbClr val="121797"/>
              </a:solidFill>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14" name="Picture 13" descr="FPS Logo Presentation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362" y="11394244"/>
            <a:ext cx="3939293" cy="1500683"/>
          </a:xfrm>
          <a:prstGeom prst="rect">
            <a:avLst/>
          </a:prstGeom>
        </p:spPr>
      </p:pic>
    </p:spTree>
    <p:extLst>
      <p:ext uri="{BB962C8B-B14F-4D97-AF65-F5344CB8AC3E}">
        <p14:creationId xmlns:p14="http://schemas.microsoft.com/office/powerpoint/2010/main" val="166364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720" y="396020"/>
            <a:ext cx="21031200" cy="2651126"/>
          </a:xfrm>
        </p:spPr>
        <p:txBody>
          <a:bodyPr/>
          <a:lstStyle/>
          <a:p>
            <a:r>
              <a:rPr lang="en-US" dirty="0" smtClean="0"/>
              <a:t>Goals</a:t>
            </a:r>
            <a:endParaRPr lang="en-US" dirty="0"/>
          </a:p>
        </p:txBody>
      </p:sp>
      <p:sp>
        <p:nvSpPr>
          <p:cNvPr id="3" name="Content Placeholder 2"/>
          <p:cNvSpPr>
            <a:spLocks noGrp="1"/>
          </p:cNvSpPr>
          <p:nvPr>
            <p:ph idx="1"/>
          </p:nvPr>
        </p:nvSpPr>
        <p:spPr>
          <a:xfrm>
            <a:off x="1542720" y="2448018"/>
            <a:ext cx="21031200" cy="8702676"/>
          </a:xfrm>
        </p:spPr>
        <p:txBody>
          <a:bodyPr>
            <a:normAutofit/>
          </a:bodyPr>
          <a:lstStyle/>
          <a:p>
            <a:pPr marL="0" indent="0">
              <a:buNone/>
            </a:pPr>
            <a:r>
              <a:rPr lang="en-US" dirty="0" smtClean="0"/>
              <a:t>Learn about Fraser’s Competency Based Learning </a:t>
            </a:r>
            <a:r>
              <a:rPr lang="en-US" dirty="0"/>
              <a:t>model using a systemic and strategic approach for school redesign.</a:t>
            </a:r>
          </a:p>
          <a:p>
            <a:pPr marL="0" indent="0">
              <a:buNone/>
            </a:pPr>
            <a:r>
              <a:rPr lang="en-US" dirty="0"/>
              <a:t>This session </a:t>
            </a:r>
            <a:r>
              <a:rPr lang="en-US" dirty="0" smtClean="0"/>
              <a:t>will:  </a:t>
            </a:r>
          </a:p>
          <a:p>
            <a:pPr marL="914400" indent="-914400">
              <a:buAutoNum type="arabicParenBoth"/>
            </a:pPr>
            <a:r>
              <a:rPr lang="en-US" dirty="0" smtClean="0"/>
              <a:t>provide </a:t>
            </a:r>
            <a:r>
              <a:rPr lang="en-US" dirty="0"/>
              <a:t>a framework for understanding </a:t>
            </a:r>
            <a:r>
              <a:rPr lang="en-US" dirty="0" smtClean="0"/>
              <a:t>Competency Based </a:t>
            </a:r>
            <a:r>
              <a:rPr lang="en-US" dirty="0"/>
              <a:t>Learning and </a:t>
            </a:r>
          </a:p>
          <a:p>
            <a:pPr marL="914400" indent="-914400">
              <a:buAutoNum type="arabicParenBoth"/>
            </a:pPr>
            <a:r>
              <a:rPr lang="en-US" dirty="0" smtClean="0"/>
              <a:t> </a:t>
            </a:r>
            <a:r>
              <a:rPr lang="en-US" dirty="0"/>
              <a:t>explore how assessments are being designed </a:t>
            </a:r>
            <a:r>
              <a:rPr lang="en-US" dirty="0" smtClean="0"/>
              <a:t>to align </a:t>
            </a:r>
            <a:r>
              <a:rPr lang="en-US" dirty="0"/>
              <a:t>to clearly defined learning bands and district competency statements</a:t>
            </a:r>
            <a:r>
              <a:rPr lang="en-US" dirty="0" smtClean="0"/>
              <a:t>.</a:t>
            </a:r>
            <a:endParaRPr lang="en-US" dirty="0"/>
          </a:p>
        </p:txBody>
      </p:sp>
    </p:spTree>
    <p:extLst>
      <p:ext uri="{BB962C8B-B14F-4D97-AF65-F5344CB8AC3E}">
        <p14:creationId xmlns:p14="http://schemas.microsoft.com/office/powerpoint/2010/main" val="202737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48001" y="921026"/>
            <a:ext cx="5198851" cy="964924"/>
          </a:xfrm>
          <a:prstGeom prst="rect">
            <a:avLst/>
          </a:prstGeom>
          <a:solidFill>
            <a:srgbClr val="384849"/>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17" name="Rectangle 16"/>
          <p:cNvSpPr/>
          <p:nvPr/>
        </p:nvSpPr>
        <p:spPr>
          <a:xfrm>
            <a:off x="8205760" y="921026"/>
            <a:ext cx="227896" cy="964924"/>
          </a:xfrm>
          <a:prstGeom prst="rect">
            <a:avLst/>
          </a:prstGeom>
          <a:solidFill>
            <a:srgbClr val="E5B05C"/>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18" name="TextBox 17"/>
          <p:cNvSpPr txBox="1"/>
          <p:nvPr/>
        </p:nvSpPr>
        <p:spPr>
          <a:xfrm>
            <a:off x="3352543" y="1065307"/>
            <a:ext cx="5722445" cy="570001"/>
          </a:xfrm>
          <a:prstGeom prst="rect">
            <a:avLst/>
          </a:prstGeom>
          <a:noFill/>
        </p:spPr>
        <p:txBody>
          <a:bodyPr wrap="square" lIns="76808" tIns="38404" rIns="76808" bIns="38404" rtlCol="0">
            <a:spAutoFit/>
          </a:bodyPr>
          <a:lstStyle/>
          <a:p>
            <a:pPr defTabSz="1536158"/>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FRASER HIGH SCHOOL </a:t>
            </a:r>
          </a:p>
        </p:txBody>
      </p:sp>
      <p:sp>
        <p:nvSpPr>
          <p:cNvPr id="28" name="Rectangle 27"/>
          <p:cNvSpPr/>
          <p:nvPr/>
        </p:nvSpPr>
        <p:spPr>
          <a:xfrm>
            <a:off x="3048003" y="6636026"/>
            <a:ext cx="3615026" cy="1003024"/>
          </a:xfrm>
          <a:prstGeom prst="rect">
            <a:avLst/>
          </a:prstGeom>
          <a:solidFill>
            <a:srgbClr val="5BA2B2"/>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29" name="Rectangle 28"/>
          <p:cNvSpPr/>
          <p:nvPr/>
        </p:nvSpPr>
        <p:spPr>
          <a:xfrm>
            <a:off x="6663026" y="6636026"/>
            <a:ext cx="3686880" cy="1003024"/>
          </a:xfrm>
          <a:prstGeom prst="rect">
            <a:avLst/>
          </a:prstGeom>
          <a:solidFill>
            <a:srgbClr val="D15656"/>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30" name="Rectangle 29"/>
          <p:cNvSpPr/>
          <p:nvPr/>
        </p:nvSpPr>
        <p:spPr>
          <a:xfrm>
            <a:off x="10349904" y="6636026"/>
            <a:ext cx="3686880" cy="1003024"/>
          </a:xfrm>
          <a:prstGeom prst="rect">
            <a:avLst/>
          </a:prstGeom>
          <a:solidFill>
            <a:srgbClr val="13C7B2"/>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lumMod val="85000"/>
                </a:prstClr>
              </a:solidFill>
              <a:latin typeface="Calibri"/>
            </a:endParaRPr>
          </a:p>
        </p:txBody>
      </p:sp>
      <p:sp>
        <p:nvSpPr>
          <p:cNvPr id="31" name="Rectangle 30"/>
          <p:cNvSpPr/>
          <p:nvPr/>
        </p:nvSpPr>
        <p:spPr>
          <a:xfrm>
            <a:off x="14036784" y="6636026"/>
            <a:ext cx="3686880" cy="1003024"/>
          </a:xfrm>
          <a:prstGeom prst="rect">
            <a:avLst/>
          </a:prstGeom>
          <a:solidFill>
            <a:srgbClr val="E5B05C"/>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33" name="Rectangle 32"/>
          <p:cNvSpPr/>
          <p:nvPr/>
        </p:nvSpPr>
        <p:spPr>
          <a:xfrm>
            <a:off x="17723664" y="6636026"/>
            <a:ext cx="3612336" cy="1003024"/>
          </a:xfrm>
          <a:prstGeom prst="rect">
            <a:avLst/>
          </a:prstGeom>
          <a:solidFill>
            <a:srgbClr val="47B289"/>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34" name="TextBox 33"/>
          <p:cNvSpPr txBox="1"/>
          <p:nvPr/>
        </p:nvSpPr>
        <p:spPr>
          <a:xfrm>
            <a:off x="3373963" y="6798984"/>
            <a:ext cx="2991682" cy="570001"/>
          </a:xfrm>
          <a:prstGeom prst="rect">
            <a:avLst/>
          </a:prstGeom>
          <a:noFill/>
        </p:spPr>
        <p:txBody>
          <a:bodyPr wrap="square" lIns="76808" tIns="38404" rIns="76808" bIns="38404" rtlCol="0">
            <a:spAutoFit/>
          </a:bodyPr>
          <a:lstStyle/>
          <a:p>
            <a:pPr algn="ctr" defTabSz="1536158"/>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2010</a:t>
            </a:r>
          </a:p>
        </p:txBody>
      </p:sp>
      <p:sp>
        <p:nvSpPr>
          <p:cNvPr id="35" name="TextBox 34"/>
          <p:cNvSpPr txBox="1"/>
          <p:nvPr/>
        </p:nvSpPr>
        <p:spPr>
          <a:xfrm>
            <a:off x="7060841" y="6798984"/>
            <a:ext cx="2991682" cy="570001"/>
          </a:xfrm>
          <a:prstGeom prst="rect">
            <a:avLst/>
          </a:prstGeom>
          <a:noFill/>
        </p:spPr>
        <p:txBody>
          <a:bodyPr wrap="square" lIns="76808" tIns="38404" rIns="76808" bIns="38404" rtlCol="0">
            <a:spAutoFit/>
          </a:bodyPr>
          <a:lstStyle/>
          <a:p>
            <a:pPr algn="ctr" defTabSz="1536158"/>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Winter  2012 </a:t>
            </a:r>
          </a:p>
        </p:txBody>
      </p:sp>
      <p:sp>
        <p:nvSpPr>
          <p:cNvPr id="37" name="TextBox 36"/>
          <p:cNvSpPr txBox="1"/>
          <p:nvPr/>
        </p:nvSpPr>
        <p:spPr>
          <a:xfrm>
            <a:off x="10697507" y="6798984"/>
            <a:ext cx="2991682" cy="570001"/>
          </a:xfrm>
          <a:prstGeom prst="rect">
            <a:avLst/>
          </a:prstGeom>
          <a:noFill/>
        </p:spPr>
        <p:txBody>
          <a:bodyPr wrap="square" lIns="76808" tIns="38404" rIns="76808" bIns="38404" rtlCol="0">
            <a:spAutoFit/>
          </a:bodyPr>
          <a:lstStyle/>
          <a:p>
            <a:pPr algn="ctr" defTabSz="1536158"/>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2014-2016</a:t>
            </a:r>
          </a:p>
        </p:txBody>
      </p:sp>
      <p:sp>
        <p:nvSpPr>
          <p:cNvPr id="38" name="TextBox 37"/>
          <p:cNvSpPr txBox="1"/>
          <p:nvPr/>
        </p:nvSpPr>
        <p:spPr>
          <a:xfrm>
            <a:off x="14384385" y="6798984"/>
            <a:ext cx="2991682" cy="570001"/>
          </a:xfrm>
          <a:prstGeom prst="rect">
            <a:avLst/>
          </a:prstGeom>
          <a:noFill/>
        </p:spPr>
        <p:txBody>
          <a:bodyPr wrap="square" lIns="76808" tIns="38404" rIns="76808" bIns="38404" rtlCol="0">
            <a:spAutoFit/>
          </a:bodyPr>
          <a:lstStyle/>
          <a:p>
            <a:pPr algn="ctr" defTabSz="1536158"/>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Phase 2</a:t>
            </a:r>
          </a:p>
        </p:txBody>
      </p:sp>
      <p:sp>
        <p:nvSpPr>
          <p:cNvPr id="39" name="TextBox 38"/>
          <p:cNvSpPr txBox="1"/>
          <p:nvPr/>
        </p:nvSpPr>
        <p:spPr>
          <a:xfrm>
            <a:off x="17782444" y="6798984"/>
            <a:ext cx="3553556" cy="570001"/>
          </a:xfrm>
          <a:prstGeom prst="rect">
            <a:avLst/>
          </a:prstGeom>
          <a:noFill/>
        </p:spPr>
        <p:txBody>
          <a:bodyPr wrap="square" lIns="76808" tIns="38404" rIns="76808" bIns="38404" rtlCol="0">
            <a:spAutoFit/>
          </a:bodyPr>
          <a:lstStyle/>
          <a:p>
            <a:pPr algn="ctr" defTabSz="1536158"/>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Phase 3</a:t>
            </a:r>
          </a:p>
        </p:txBody>
      </p:sp>
      <p:sp>
        <p:nvSpPr>
          <p:cNvPr id="60" name="Isosceles Triangle 59"/>
          <p:cNvSpPr/>
          <p:nvPr/>
        </p:nvSpPr>
        <p:spPr>
          <a:xfrm rot="10800000">
            <a:off x="9666866" y="7639053"/>
            <a:ext cx="465160" cy="534666"/>
          </a:xfrm>
          <a:prstGeom prst="triangle">
            <a:avLst/>
          </a:prstGeom>
          <a:solidFill>
            <a:srgbClr val="D15656"/>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62" name="Isosceles Triangle 61"/>
          <p:cNvSpPr/>
          <p:nvPr/>
        </p:nvSpPr>
        <p:spPr>
          <a:xfrm>
            <a:off x="10674662" y="6115057"/>
            <a:ext cx="465160" cy="534666"/>
          </a:xfrm>
          <a:prstGeom prst="triangle">
            <a:avLst/>
          </a:prstGeom>
          <a:solidFill>
            <a:srgbClr val="13C7B2"/>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63" name="Isosceles Triangle 62"/>
          <p:cNvSpPr/>
          <p:nvPr/>
        </p:nvSpPr>
        <p:spPr>
          <a:xfrm>
            <a:off x="4676774" y="6121681"/>
            <a:ext cx="465160" cy="534666"/>
          </a:xfrm>
          <a:prstGeom prst="triangle">
            <a:avLst/>
          </a:prstGeom>
          <a:solidFill>
            <a:srgbClr val="5BA2B2"/>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65" name="TextBox 64"/>
          <p:cNvSpPr txBox="1"/>
          <p:nvPr/>
        </p:nvSpPr>
        <p:spPr>
          <a:xfrm>
            <a:off x="3400517" y="2932743"/>
            <a:ext cx="3218958" cy="539223"/>
          </a:xfrm>
          <a:prstGeom prst="rect">
            <a:avLst/>
          </a:prstGeom>
          <a:noFill/>
        </p:spPr>
        <p:txBody>
          <a:bodyPr wrap="square" lIns="76808" tIns="38404" rIns="76808" bIns="38404" rtlCol="0">
            <a:spAutoFit/>
          </a:bodyPr>
          <a:lstStyle/>
          <a:p>
            <a:pPr algn="ctr" defTabSz="1536158"/>
            <a:r>
              <a:rPr lang="en-US" sz="3000" b="1" dirty="0">
                <a:solidFill>
                  <a:prstClr val="black"/>
                </a:solidFill>
                <a:latin typeface="Open Sans"/>
                <a:ea typeface="Open Sans Light" panose="020B0306030504020204" pitchFamily="34" charset="0"/>
                <a:cs typeface="Open Sans"/>
              </a:rPr>
              <a:t>Hybrid Courses</a:t>
            </a:r>
          </a:p>
        </p:txBody>
      </p:sp>
      <p:sp>
        <p:nvSpPr>
          <p:cNvPr id="66" name="TextBox 65"/>
          <p:cNvSpPr txBox="1"/>
          <p:nvPr/>
        </p:nvSpPr>
        <p:spPr>
          <a:xfrm>
            <a:off x="7070481" y="4696631"/>
            <a:ext cx="2817934" cy="1462553"/>
          </a:xfrm>
          <a:prstGeom prst="rect">
            <a:avLst/>
          </a:prstGeom>
          <a:noFill/>
        </p:spPr>
        <p:txBody>
          <a:bodyPr wrap="square" lIns="76808" tIns="38404" rIns="76808" bIns="38404" rtlCol="0">
            <a:spAutoFit/>
          </a:bodyPr>
          <a:lstStyle/>
          <a:p>
            <a:pPr defTabSz="1536158"/>
            <a:r>
              <a:rPr lang="en-US" sz="3000" b="1" dirty="0">
                <a:solidFill>
                  <a:prstClr val="black"/>
                </a:solidFill>
                <a:latin typeface="Open Sans  "/>
                <a:ea typeface="Open Sans Light" panose="020B0306030504020204" pitchFamily="34" charset="0"/>
                <a:cs typeface="Open Sans  "/>
              </a:rPr>
              <a:t>Standards </a:t>
            </a:r>
          </a:p>
          <a:p>
            <a:pPr defTabSz="1536158"/>
            <a:r>
              <a:rPr lang="en-US" sz="3000" b="1" dirty="0">
                <a:solidFill>
                  <a:prstClr val="black"/>
                </a:solidFill>
                <a:latin typeface="Open Sans  "/>
                <a:ea typeface="Open Sans Light" panose="020B0306030504020204" pitchFamily="34" charset="0"/>
                <a:cs typeface="Open Sans  "/>
              </a:rPr>
              <a:t>Based Learning</a:t>
            </a:r>
          </a:p>
        </p:txBody>
      </p:sp>
      <p:sp>
        <p:nvSpPr>
          <p:cNvPr id="68" name="TextBox 67"/>
          <p:cNvSpPr txBox="1"/>
          <p:nvPr/>
        </p:nvSpPr>
        <p:spPr>
          <a:xfrm>
            <a:off x="10052523" y="1897470"/>
            <a:ext cx="5591786" cy="539223"/>
          </a:xfrm>
          <a:prstGeom prst="rect">
            <a:avLst/>
          </a:prstGeom>
          <a:noFill/>
        </p:spPr>
        <p:txBody>
          <a:bodyPr wrap="square" lIns="76808" tIns="38404" rIns="76808" bIns="38404" rtlCol="0">
            <a:spAutoFit/>
          </a:bodyPr>
          <a:lstStyle/>
          <a:p>
            <a:pPr defTabSz="1536158"/>
            <a:r>
              <a:rPr lang="en-US" sz="3000" b="1" dirty="0">
                <a:solidFill>
                  <a:prstClr val="black"/>
                </a:solidFill>
                <a:latin typeface="Open Sans  "/>
                <a:ea typeface="Open Sans Light" panose="020B0306030504020204" pitchFamily="34" charset="0"/>
                <a:cs typeface="Open Sans  "/>
              </a:rPr>
              <a:t>Competency Based Learning</a:t>
            </a:r>
          </a:p>
        </p:txBody>
      </p:sp>
      <p:sp>
        <p:nvSpPr>
          <p:cNvPr id="45" name="Isosceles Triangle 44"/>
          <p:cNvSpPr/>
          <p:nvPr/>
        </p:nvSpPr>
        <p:spPr>
          <a:xfrm flipV="1">
            <a:off x="13512844" y="7632649"/>
            <a:ext cx="465160" cy="534666"/>
          </a:xfrm>
          <a:prstGeom prst="triangle">
            <a:avLst/>
          </a:prstGeom>
          <a:solidFill>
            <a:srgbClr val="13C7B2"/>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48" name="Isosceles Triangle 47"/>
          <p:cNvSpPr/>
          <p:nvPr/>
        </p:nvSpPr>
        <p:spPr>
          <a:xfrm rot="10800000" flipV="1">
            <a:off x="15647644" y="6115057"/>
            <a:ext cx="465160" cy="534666"/>
          </a:xfrm>
          <a:prstGeom prst="triangle">
            <a:avLst/>
          </a:prstGeom>
          <a:solidFill>
            <a:srgbClr val="E5B05C"/>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43" name="TextBox 42"/>
          <p:cNvSpPr txBox="1"/>
          <p:nvPr/>
        </p:nvSpPr>
        <p:spPr>
          <a:xfrm>
            <a:off x="3400516" y="8309404"/>
            <a:ext cx="3037524" cy="1924217"/>
          </a:xfrm>
          <a:prstGeom prst="rect">
            <a:avLst/>
          </a:prstGeom>
          <a:noFill/>
        </p:spPr>
        <p:txBody>
          <a:bodyPr wrap="square" lIns="76808" tIns="38404" rIns="76808" bIns="38404" rtlCol="0">
            <a:spAutoFit/>
          </a:bodyPr>
          <a:lstStyle/>
          <a:p>
            <a:pPr algn="ctr" defTabSz="1536158"/>
            <a:r>
              <a:rPr lang="en-US" sz="2400" b="1" dirty="0">
                <a:solidFill>
                  <a:prstClr val="black"/>
                </a:solidFill>
                <a:latin typeface="Open Sans"/>
                <a:ea typeface="Open Sans Light" panose="020B0306030504020204" pitchFamily="34" charset="0"/>
                <a:cs typeface="Open Sans"/>
              </a:rPr>
              <a:t>Teacher Driven Conversation around </a:t>
            </a:r>
          </a:p>
          <a:p>
            <a:pPr algn="ctr" defTabSz="1536158"/>
            <a:r>
              <a:rPr lang="en-US" sz="2400" i="1" dirty="0">
                <a:solidFill>
                  <a:srgbClr val="660066"/>
                </a:solidFill>
                <a:latin typeface="Open Sans Light" panose="020B0306030504020204" pitchFamily="34" charset="0"/>
                <a:ea typeface="Open Sans Light" panose="020B0306030504020204" pitchFamily="34" charset="0"/>
                <a:cs typeface="Open Sans Light" panose="020B0306030504020204" pitchFamily="34" charset="0"/>
              </a:rPr>
              <a:t>Transforming the Learning Environment</a:t>
            </a:r>
          </a:p>
        </p:txBody>
      </p:sp>
      <p:sp>
        <p:nvSpPr>
          <p:cNvPr id="53" name="Isosceles Triangle 52"/>
          <p:cNvSpPr/>
          <p:nvPr/>
        </p:nvSpPr>
        <p:spPr>
          <a:xfrm flipV="1">
            <a:off x="5911662" y="7618501"/>
            <a:ext cx="465160" cy="534666"/>
          </a:xfrm>
          <a:prstGeom prst="triangle">
            <a:avLst/>
          </a:prstGeom>
          <a:solidFill>
            <a:srgbClr val="5BA2B2"/>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54" name="Isosceles Triangle 53"/>
          <p:cNvSpPr/>
          <p:nvPr/>
        </p:nvSpPr>
        <p:spPr>
          <a:xfrm rot="10800000" flipV="1">
            <a:off x="7010624" y="6101363"/>
            <a:ext cx="465160" cy="534666"/>
          </a:xfrm>
          <a:prstGeom prst="triangle">
            <a:avLst/>
          </a:prstGeom>
          <a:solidFill>
            <a:srgbClr val="D15656"/>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sp>
        <p:nvSpPr>
          <p:cNvPr id="49" name="TextBox 48"/>
          <p:cNvSpPr txBox="1"/>
          <p:nvPr/>
        </p:nvSpPr>
        <p:spPr>
          <a:xfrm>
            <a:off x="11869826" y="10320465"/>
            <a:ext cx="2925440" cy="2016550"/>
          </a:xfrm>
          <a:prstGeom prst="rect">
            <a:avLst/>
          </a:prstGeom>
          <a:noFill/>
        </p:spPr>
        <p:txBody>
          <a:bodyPr wrap="square" lIns="76808" tIns="38404" rIns="76808" bIns="38404" rtlCol="0">
            <a:spAutoFit/>
          </a:bodyPr>
          <a:lstStyle/>
          <a:p>
            <a:pPr defTabSz="1536158"/>
            <a:r>
              <a:rPr lang="en-US" sz="1800" b="1" dirty="0">
                <a:solidFill>
                  <a:prstClr val="black"/>
                </a:solidFill>
                <a:latin typeface="Open Sans"/>
                <a:ea typeface="Open Sans Light" panose="020B0306030504020204" pitchFamily="34" charset="0"/>
                <a:cs typeface="Open Sans"/>
              </a:rPr>
              <a:t>Summer 2015</a:t>
            </a:r>
          </a:p>
          <a:p>
            <a:pPr defTabSz="1536158"/>
            <a:r>
              <a:rPr lang="en-US" sz="1800" dirty="0">
                <a:solidFill>
                  <a:prstClr val="black"/>
                </a:solidFill>
                <a:latin typeface="Open Sans"/>
                <a:ea typeface="Open Sans Light" panose="020B0306030504020204" pitchFamily="34" charset="0"/>
                <a:cs typeface="Open Sans"/>
              </a:rPr>
              <a:t>Content area curriculum leaders began to write and design competency statements in the core areas using National and State Standards</a:t>
            </a:r>
          </a:p>
        </p:txBody>
      </p:sp>
      <p:pic>
        <p:nvPicPr>
          <p:cNvPr id="50" name="Picture 49"/>
          <p:cNvPicPr>
            <a:picLocks noChangeAspect="1"/>
          </p:cNvPicPr>
          <p:nvPr/>
        </p:nvPicPr>
        <p:blipFill>
          <a:blip r:embed="rId3" cstate="print"/>
          <a:stretch>
            <a:fillRect/>
          </a:stretch>
        </p:blipFill>
        <p:spPr>
          <a:xfrm>
            <a:off x="11034028" y="8588535"/>
            <a:ext cx="4796176" cy="1280722"/>
          </a:xfrm>
          <a:prstGeom prst="rect">
            <a:avLst/>
          </a:prstGeom>
        </p:spPr>
      </p:pic>
      <p:sp>
        <p:nvSpPr>
          <p:cNvPr id="64" name="Isosceles Triangle 63"/>
          <p:cNvSpPr/>
          <p:nvPr/>
        </p:nvSpPr>
        <p:spPr>
          <a:xfrm rot="10800000">
            <a:off x="18066956" y="7639055"/>
            <a:ext cx="465160" cy="534666"/>
          </a:xfrm>
          <a:prstGeom prst="triangle">
            <a:avLst/>
          </a:prstGeom>
          <a:solidFill>
            <a:srgbClr val="47B289"/>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defTabSz="1536158"/>
            <a:endParaRPr lang="en-US" sz="3000" dirty="0">
              <a:solidFill>
                <a:prstClr val="white"/>
              </a:solidFill>
              <a:latin typeface="Calibri"/>
            </a:endParaRPr>
          </a:p>
        </p:txBody>
      </p:sp>
      <p:pic>
        <p:nvPicPr>
          <p:cNvPr id="51" name="Picture 50" descr="FPS Logo Presentation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1" y="11762568"/>
            <a:ext cx="3242010" cy="1646736"/>
          </a:xfrm>
          <a:prstGeom prst="rect">
            <a:avLst/>
          </a:prstGeom>
        </p:spPr>
      </p:pic>
      <p:pic>
        <p:nvPicPr>
          <p:cNvPr id="2" name="Picture 1"/>
          <p:cNvPicPr>
            <a:picLocks noChangeAspect="1"/>
          </p:cNvPicPr>
          <p:nvPr/>
        </p:nvPicPr>
        <p:blipFill>
          <a:blip r:embed="rId5" cstate="print"/>
          <a:stretch>
            <a:fillRect/>
          </a:stretch>
        </p:blipFill>
        <p:spPr>
          <a:xfrm>
            <a:off x="10812012" y="2809592"/>
            <a:ext cx="3126088" cy="3159404"/>
          </a:xfrm>
          <a:prstGeom prst="rect">
            <a:avLst/>
          </a:prstGeom>
        </p:spPr>
      </p:pic>
      <p:sp>
        <p:nvSpPr>
          <p:cNvPr id="4" name="TextBox 3"/>
          <p:cNvSpPr txBox="1"/>
          <p:nvPr/>
        </p:nvSpPr>
        <p:spPr>
          <a:xfrm>
            <a:off x="15658120" y="5275168"/>
            <a:ext cx="3823108" cy="539223"/>
          </a:xfrm>
          <a:prstGeom prst="rect">
            <a:avLst/>
          </a:prstGeom>
          <a:noFill/>
        </p:spPr>
        <p:txBody>
          <a:bodyPr wrap="none" lIns="76808" tIns="38404" rIns="76808" bIns="38404" rtlCol="0">
            <a:spAutoFit/>
          </a:bodyPr>
          <a:lstStyle/>
          <a:p>
            <a:pPr defTabSz="1536158"/>
            <a:r>
              <a:rPr lang="en-US" sz="3000" b="1" dirty="0">
                <a:solidFill>
                  <a:prstClr val="black"/>
                </a:solidFill>
                <a:latin typeface="Open Sans"/>
                <a:cs typeface="Open Sans"/>
              </a:rPr>
              <a:t>Flexible Scheduling</a:t>
            </a:r>
          </a:p>
        </p:txBody>
      </p:sp>
      <p:sp>
        <p:nvSpPr>
          <p:cNvPr id="6" name="TextBox 5"/>
          <p:cNvSpPr txBox="1"/>
          <p:nvPr/>
        </p:nvSpPr>
        <p:spPr>
          <a:xfrm>
            <a:off x="16812843" y="8360224"/>
            <a:ext cx="4268743" cy="539223"/>
          </a:xfrm>
          <a:prstGeom prst="rect">
            <a:avLst/>
          </a:prstGeom>
          <a:noFill/>
        </p:spPr>
        <p:txBody>
          <a:bodyPr wrap="none" lIns="76808" tIns="38404" rIns="76808" bIns="38404" rtlCol="0">
            <a:spAutoFit/>
          </a:bodyPr>
          <a:lstStyle/>
          <a:p>
            <a:pPr defTabSz="1536158"/>
            <a:r>
              <a:rPr lang="en-US" sz="3000" b="1" dirty="0">
                <a:solidFill>
                  <a:prstClr val="black"/>
                </a:solidFill>
                <a:latin typeface="Open Sans"/>
                <a:cs typeface="Open Sans"/>
              </a:rPr>
              <a:t>Move on When Ready</a:t>
            </a:r>
          </a:p>
        </p:txBody>
      </p:sp>
      <p:pic>
        <p:nvPicPr>
          <p:cNvPr id="10" name="Picture 9"/>
          <p:cNvPicPr>
            <a:picLocks noChangeAspect="1"/>
          </p:cNvPicPr>
          <p:nvPr/>
        </p:nvPicPr>
        <p:blipFill>
          <a:blip r:embed="rId6" cstate="print"/>
          <a:stretch>
            <a:fillRect/>
          </a:stretch>
        </p:blipFill>
        <p:spPr>
          <a:xfrm>
            <a:off x="3773955" y="3715352"/>
            <a:ext cx="2591690" cy="2253644"/>
          </a:xfrm>
          <a:prstGeom prst="rect">
            <a:avLst/>
          </a:prstGeom>
        </p:spPr>
      </p:pic>
      <p:pic>
        <p:nvPicPr>
          <p:cNvPr id="15" name="Picture 14"/>
          <p:cNvPicPr>
            <a:picLocks noChangeAspect="1"/>
          </p:cNvPicPr>
          <p:nvPr/>
        </p:nvPicPr>
        <p:blipFill>
          <a:blip r:embed="rId7" cstate="print"/>
          <a:stretch>
            <a:fillRect/>
          </a:stretch>
        </p:blipFill>
        <p:spPr>
          <a:xfrm>
            <a:off x="7520135" y="2238425"/>
            <a:ext cx="1704442" cy="1969578"/>
          </a:xfrm>
          <a:prstGeom prst="rect">
            <a:avLst/>
          </a:prstGeom>
        </p:spPr>
      </p:pic>
      <p:pic>
        <p:nvPicPr>
          <p:cNvPr id="19" name="Picture 18"/>
          <p:cNvPicPr>
            <a:picLocks noChangeAspect="1"/>
          </p:cNvPicPr>
          <p:nvPr/>
        </p:nvPicPr>
        <p:blipFill>
          <a:blip r:embed="rId8" cstate="print"/>
          <a:stretch>
            <a:fillRect/>
          </a:stretch>
        </p:blipFill>
        <p:spPr>
          <a:xfrm>
            <a:off x="15470839" y="2801194"/>
            <a:ext cx="3061278" cy="2311276"/>
          </a:xfrm>
          <a:prstGeom prst="rect">
            <a:avLst/>
          </a:prstGeom>
        </p:spPr>
      </p:pic>
      <p:sp>
        <p:nvSpPr>
          <p:cNvPr id="20" name="TextBox 19"/>
          <p:cNvSpPr txBox="1"/>
          <p:nvPr/>
        </p:nvSpPr>
        <p:spPr>
          <a:xfrm>
            <a:off x="6774450" y="8428774"/>
            <a:ext cx="4002067" cy="1462553"/>
          </a:xfrm>
          <a:prstGeom prst="rect">
            <a:avLst/>
          </a:prstGeom>
          <a:noFill/>
        </p:spPr>
        <p:txBody>
          <a:bodyPr wrap="none" lIns="76808" tIns="38404" rIns="76808" bIns="38404" rtlCol="0">
            <a:spAutoFit/>
          </a:bodyPr>
          <a:lstStyle/>
          <a:p>
            <a:pPr algn="ctr" defTabSz="1536158"/>
            <a:r>
              <a:rPr lang="en-US" sz="3000" b="1" dirty="0">
                <a:solidFill>
                  <a:prstClr val="black"/>
                </a:solidFill>
                <a:latin typeface="Calibri"/>
              </a:rPr>
              <a:t>FOCUS:</a:t>
            </a:r>
          </a:p>
          <a:p>
            <a:pPr algn="ctr" defTabSz="1536158"/>
            <a:r>
              <a:rPr lang="en-US" sz="3000" dirty="0">
                <a:solidFill>
                  <a:prstClr val="black"/>
                </a:solidFill>
                <a:latin typeface="Calibri"/>
              </a:rPr>
              <a:t>Curriculum, Assessment,</a:t>
            </a:r>
          </a:p>
          <a:p>
            <a:pPr algn="ctr" defTabSz="1536158"/>
            <a:r>
              <a:rPr lang="en-US" sz="3000" dirty="0">
                <a:solidFill>
                  <a:prstClr val="black"/>
                </a:solidFill>
                <a:latin typeface="Calibri"/>
              </a:rPr>
              <a:t> and Lesson Design </a:t>
            </a:r>
          </a:p>
        </p:txBody>
      </p:sp>
      <p:pic>
        <p:nvPicPr>
          <p:cNvPr id="3" name="Picture 2"/>
          <p:cNvPicPr>
            <a:picLocks noChangeAspect="1"/>
          </p:cNvPicPr>
          <p:nvPr/>
        </p:nvPicPr>
        <p:blipFill>
          <a:blip r:embed="rId9" cstate="print"/>
          <a:stretch>
            <a:fillRect/>
          </a:stretch>
        </p:blipFill>
        <p:spPr>
          <a:xfrm>
            <a:off x="16189340" y="9153265"/>
            <a:ext cx="5220680" cy="2334398"/>
          </a:xfrm>
          <a:prstGeom prst="rect">
            <a:avLst/>
          </a:prstGeom>
        </p:spPr>
      </p:pic>
    </p:spTree>
    <p:extLst>
      <p:ext uri="{BB962C8B-B14F-4D97-AF65-F5344CB8AC3E}">
        <p14:creationId xmlns:p14="http://schemas.microsoft.com/office/powerpoint/2010/main" val="116609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and Grading</a:t>
            </a:r>
            <a:endParaRPr lang="en-US" dirty="0"/>
          </a:p>
        </p:txBody>
      </p:sp>
      <p:sp>
        <p:nvSpPr>
          <p:cNvPr id="3" name="Content Placeholder 2"/>
          <p:cNvSpPr>
            <a:spLocks noGrp="1"/>
          </p:cNvSpPr>
          <p:nvPr>
            <p:ph idx="1"/>
          </p:nvPr>
        </p:nvSpPr>
        <p:spPr/>
        <p:txBody>
          <a:bodyPr/>
          <a:lstStyle/>
          <a:p>
            <a:r>
              <a:rPr lang="en-US" dirty="0" smtClean="0"/>
              <a:t>Assessment Analysis Tool</a:t>
            </a:r>
          </a:p>
          <a:p>
            <a:r>
              <a:rPr lang="en-US" dirty="0" smtClean="0"/>
              <a:t>Blackboard and Grade book Setup</a:t>
            </a:r>
          </a:p>
          <a:p>
            <a:r>
              <a:rPr lang="en-US" dirty="0" smtClean="0"/>
              <a:t>Glossary of Terms</a:t>
            </a:r>
            <a:endParaRPr lang="en-US" dirty="0"/>
          </a:p>
        </p:txBody>
      </p:sp>
    </p:spTree>
    <p:extLst>
      <p:ext uri="{BB962C8B-B14F-4D97-AF65-F5344CB8AC3E}">
        <p14:creationId xmlns:p14="http://schemas.microsoft.com/office/powerpoint/2010/main" val="5903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Digging Deeper Resources </a:t>
            </a:r>
            <a:endParaRPr lang="en-US" dirty="0"/>
          </a:p>
        </p:txBody>
      </p:sp>
      <p:sp>
        <p:nvSpPr>
          <p:cNvPr id="3" name="Content Placeholder 2"/>
          <p:cNvSpPr>
            <a:spLocks noGrp="1"/>
          </p:cNvSpPr>
          <p:nvPr>
            <p:ph idx="1"/>
          </p:nvPr>
        </p:nvSpPr>
        <p:spPr>
          <a:xfrm>
            <a:off x="857114" y="3200538"/>
            <a:ext cx="21031200" cy="8702676"/>
          </a:xfrm>
        </p:spPr>
        <p:txBody>
          <a:bodyPr/>
          <a:lstStyle/>
          <a:p>
            <a:pPr marL="0" indent="0" algn="ctr">
              <a:buNone/>
            </a:pPr>
            <a:endParaRPr lang="en-US" sz="8000" dirty="0" smtClean="0">
              <a:hlinkClick r:id="rId2"/>
            </a:endParaRPr>
          </a:p>
          <a:p>
            <a:pPr marL="0" indent="0" algn="ctr">
              <a:buNone/>
            </a:pPr>
            <a:r>
              <a:rPr lang="en-US" sz="9600" dirty="0" smtClean="0">
                <a:hlinkClick r:id="rId2"/>
              </a:rPr>
              <a:t>http</a:t>
            </a:r>
            <a:r>
              <a:rPr lang="en-US" sz="9600" dirty="0">
                <a:hlinkClick r:id="rId2"/>
              </a:rPr>
              <a:t>://frasercbl.weebly.com</a:t>
            </a:r>
            <a:r>
              <a:rPr lang="en-US" sz="9600" dirty="0" smtClean="0">
                <a:hlinkClick r:id="rId2"/>
              </a:rPr>
              <a:t>/</a:t>
            </a:r>
            <a:endParaRPr lang="en-US" sz="9600" dirty="0" smtClean="0"/>
          </a:p>
          <a:p>
            <a:pPr marL="0" indent="0" algn="ctr">
              <a:buNone/>
            </a:pPr>
            <a:endParaRPr lang="en-US" sz="8000" dirty="0" smtClean="0"/>
          </a:p>
          <a:p>
            <a:pPr marL="0" indent="0" algn="ctr">
              <a:buNone/>
            </a:pPr>
            <a:r>
              <a:rPr lang="en-US" sz="9600" dirty="0" smtClean="0"/>
              <a:t>Questions</a:t>
            </a:r>
            <a:endParaRPr lang="en-US" sz="9600" dirty="0"/>
          </a:p>
        </p:txBody>
      </p:sp>
    </p:spTree>
    <p:extLst>
      <p:ext uri="{BB962C8B-B14F-4D97-AF65-F5344CB8AC3E}">
        <p14:creationId xmlns:p14="http://schemas.microsoft.com/office/powerpoint/2010/main" val="426634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9953" y="5293306"/>
            <a:ext cx="15510037" cy="1277273"/>
          </a:xfrm>
          <a:prstGeom prst="rect">
            <a:avLst/>
          </a:prstGeom>
          <a:noFill/>
          <a:effectLst>
            <a:outerShdw blurRad="50800" dist="38100" dir="2700000" algn="tl" rotWithShape="0">
              <a:schemeClr val="bg1">
                <a:lumMod val="85000"/>
                <a:alpha val="40000"/>
              </a:schemeClr>
            </a:outerShdw>
          </a:effectLst>
        </p:spPr>
        <p:txBody>
          <a:bodyPr wrap="square" rtlCol="0">
            <a:spAutoFit/>
          </a:bodyPr>
          <a:lstStyle/>
          <a:p>
            <a:pPr algn="ctr"/>
            <a:r>
              <a:rPr lang="en-US" sz="7700" dirty="0" smtClean="0">
                <a:solidFill>
                  <a:srgbClr val="121797"/>
                </a:solidFill>
                <a:effectLst>
                  <a:outerShdw blurRad="50800" dist="38100" dir="2700000" algn="tl" rotWithShape="0">
                    <a:schemeClr val="bg1">
                      <a:lumMod val="85000"/>
                      <a:alpha val="40000"/>
                    </a:schemeClr>
                  </a:outerShdw>
                </a:effectLst>
                <a:latin typeface="Open Sans Light" panose="020B0306030504020204" pitchFamily="34" charset="0"/>
                <a:ea typeface="Open Sans Light" panose="020B0306030504020204" pitchFamily="34" charset="0"/>
                <a:cs typeface="Open Sans Light" panose="020B0306030504020204" pitchFamily="34" charset="0"/>
              </a:rPr>
              <a:t>a little bit about Fraser…</a:t>
            </a:r>
            <a:endParaRPr lang="en-US" sz="7700" dirty="0">
              <a:solidFill>
                <a:srgbClr val="121797"/>
              </a:solidFill>
              <a:effectLst>
                <a:outerShdw blurRad="50800" dist="38100" dir="2700000" algn="tl" rotWithShape="0">
                  <a:schemeClr val="bg1">
                    <a:lumMod val="85000"/>
                    <a:alpha val="40000"/>
                  </a:schemeClr>
                </a:outerShdw>
              </a:effectLst>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14"/>
          <p:cNvSpPr/>
          <p:nvPr/>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FPS Logo Presentation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Tree>
    <p:extLst>
      <p:ext uri="{BB962C8B-B14F-4D97-AF65-F5344CB8AC3E}">
        <p14:creationId xmlns:p14="http://schemas.microsoft.com/office/powerpoint/2010/main" val="44213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421586"/>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55356" y="8876562"/>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03696" y="8300543"/>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9550743" y="0"/>
            <a:ext cx="4833257" cy="4294414"/>
          </a:xfrm>
          <a:prstGeom prst="rect">
            <a:avLst/>
          </a:prstGeom>
          <a:solidFill>
            <a:srgbClr val="121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8990220" y="524359"/>
            <a:ext cx="4833257" cy="4294414"/>
          </a:xfrm>
          <a:prstGeom prst="rect">
            <a:avLst/>
          </a:prstGeom>
          <a:solidFill>
            <a:srgbClr val="FE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8383197" y="1095214"/>
            <a:ext cx="4833257" cy="42944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FPS Logo Presentation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393" y="10863962"/>
            <a:ext cx="4114027" cy="1567248"/>
          </a:xfrm>
          <a:prstGeom prst="rect">
            <a:avLst/>
          </a:prstGeom>
        </p:spPr>
      </p:pic>
      <p:sp>
        <p:nvSpPr>
          <p:cNvPr id="16" name="Rectangle 15"/>
          <p:cNvSpPr/>
          <p:nvPr/>
        </p:nvSpPr>
        <p:spPr>
          <a:xfrm>
            <a:off x="1" y="921026"/>
            <a:ext cx="4591049" cy="964924"/>
          </a:xfrm>
          <a:prstGeom prst="rect">
            <a:avLst/>
          </a:prstGeom>
          <a:solidFill>
            <a:srgbClr val="384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406058" y="1065306"/>
            <a:ext cx="4303966" cy="677108"/>
          </a:xfrm>
          <a:prstGeom prst="rect">
            <a:avLst/>
          </a:prstGeom>
          <a:noFill/>
        </p:spPr>
        <p:txBody>
          <a:bodyPr wrap="square" rtlCol="0">
            <a:spAutoFit/>
          </a:bodyPr>
          <a:lstStyle/>
          <a:p>
            <a:r>
              <a:rPr lang="en-US" sz="3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FRASER TODAY</a:t>
            </a: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9" name="Chart 18"/>
          <p:cNvGraphicFramePr/>
          <p:nvPr>
            <p:extLst>
              <p:ext uri="{D42A27DB-BD31-4B8C-83A1-F6EECF244321}">
                <p14:modId xmlns:p14="http://schemas.microsoft.com/office/powerpoint/2010/main" val="1641560746"/>
              </p:ext>
            </p:extLst>
          </p:nvPr>
        </p:nvGraphicFramePr>
        <p:xfrm>
          <a:off x="14160268" y="1593954"/>
          <a:ext cx="10223732" cy="6482531"/>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p:cNvGrpSpPr/>
          <p:nvPr/>
        </p:nvGrpSpPr>
        <p:grpSpPr>
          <a:xfrm>
            <a:off x="1523657" y="2443453"/>
            <a:ext cx="9986595" cy="8598292"/>
            <a:chOff x="1092885" y="3428420"/>
            <a:chExt cx="5909493" cy="2090620"/>
          </a:xfrm>
        </p:grpSpPr>
        <p:sp>
          <p:nvSpPr>
            <p:cNvPr id="20" name="Title 1"/>
            <p:cNvSpPr txBox="1">
              <a:spLocks/>
            </p:cNvSpPr>
            <p:nvPr/>
          </p:nvSpPr>
          <p:spPr>
            <a:xfrm>
              <a:off x="1122947" y="3428420"/>
              <a:ext cx="5871411" cy="74980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en-US" sz="5400" b="1" dirty="0" smtClean="0">
                  <a:solidFill>
                    <a:srgbClr val="FEC832"/>
                  </a:solidFill>
                </a:rPr>
                <a:t>[9]</a:t>
              </a:r>
              <a:r>
                <a:rPr lang="en-US" sz="5400" dirty="0" smtClean="0">
                  <a:solidFill>
                    <a:srgbClr val="FEC832"/>
                  </a:solidFill>
                </a:rPr>
                <a:t> SCHOOLS IN THE DISTRICT</a:t>
              </a:r>
              <a:endParaRPr lang="en-US" sz="5400" dirty="0">
                <a:solidFill>
                  <a:srgbClr val="FEC832"/>
                </a:solidFill>
              </a:endParaRPr>
            </a:p>
          </p:txBody>
        </p:sp>
        <p:sp>
          <p:nvSpPr>
            <p:cNvPr id="21" name="Title 1"/>
            <p:cNvSpPr txBox="1">
              <a:spLocks/>
            </p:cNvSpPr>
            <p:nvPr/>
          </p:nvSpPr>
          <p:spPr>
            <a:xfrm>
              <a:off x="1130967" y="3835557"/>
              <a:ext cx="5871411" cy="74980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en-US" sz="5400" b="1" dirty="0" smtClean="0">
                  <a:solidFill>
                    <a:srgbClr val="121797"/>
                  </a:solidFill>
                </a:rPr>
                <a:t>[5,261]</a:t>
              </a:r>
              <a:r>
                <a:rPr lang="en-US" sz="5400" dirty="0" smtClean="0">
                  <a:solidFill>
                    <a:srgbClr val="121797"/>
                  </a:solidFill>
                </a:rPr>
                <a:t> STUDENTS</a:t>
              </a:r>
              <a:endParaRPr lang="en-US" sz="5400" dirty="0">
                <a:solidFill>
                  <a:srgbClr val="121797"/>
                </a:solidFill>
              </a:endParaRPr>
            </a:p>
          </p:txBody>
        </p:sp>
        <p:sp>
          <p:nvSpPr>
            <p:cNvPr id="23" name="Title 1"/>
            <p:cNvSpPr txBox="1">
              <a:spLocks/>
            </p:cNvSpPr>
            <p:nvPr/>
          </p:nvSpPr>
          <p:spPr>
            <a:xfrm>
              <a:off x="1130967" y="4242694"/>
              <a:ext cx="5871411" cy="74980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en-US" sz="6600" b="1" dirty="0" smtClean="0">
                  <a:solidFill>
                    <a:srgbClr val="D15656"/>
                  </a:solidFill>
                </a:rPr>
                <a:t>[1,803]</a:t>
              </a:r>
              <a:r>
                <a:rPr lang="en-US" sz="6600" dirty="0" smtClean="0">
                  <a:solidFill>
                    <a:srgbClr val="D15656"/>
                  </a:solidFill>
                </a:rPr>
                <a:t> </a:t>
              </a:r>
              <a:r>
                <a:rPr lang="en-US" sz="5400" dirty="0" smtClean="0">
                  <a:solidFill>
                    <a:srgbClr val="D15656"/>
                  </a:solidFill>
                </a:rPr>
                <a:t>SCHOOL OF CHOICE STUDENTS (34% OF POPULATION)</a:t>
              </a:r>
              <a:endParaRPr lang="en-US" sz="5400" dirty="0">
                <a:solidFill>
                  <a:srgbClr val="D15656"/>
                </a:solidFill>
              </a:endParaRPr>
            </a:p>
          </p:txBody>
        </p:sp>
        <p:sp>
          <p:nvSpPr>
            <p:cNvPr id="24" name="Title 1"/>
            <p:cNvSpPr txBox="1">
              <a:spLocks/>
            </p:cNvSpPr>
            <p:nvPr/>
          </p:nvSpPr>
          <p:spPr>
            <a:xfrm>
              <a:off x="1092885" y="4769232"/>
              <a:ext cx="5871411" cy="74980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en-US" sz="6600" b="1" dirty="0" smtClean="0">
                  <a:solidFill>
                    <a:srgbClr val="404040"/>
                  </a:solidFill>
                </a:rPr>
                <a:t>[39%]</a:t>
              </a:r>
              <a:r>
                <a:rPr lang="en-US" sz="6600" dirty="0" smtClean="0">
                  <a:solidFill>
                    <a:srgbClr val="404040"/>
                  </a:solidFill>
                </a:rPr>
                <a:t> </a:t>
              </a:r>
              <a:r>
                <a:rPr lang="en-US" sz="5400" dirty="0" smtClean="0">
                  <a:solidFill>
                    <a:srgbClr val="404040"/>
                  </a:solidFill>
                </a:rPr>
                <a:t>STUDENTS RECEIVING FREE/ REDUCED LUNCH</a:t>
              </a:r>
              <a:endParaRPr lang="en-US" sz="5400" dirty="0">
                <a:solidFill>
                  <a:srgbClr val="404040"/>
                </a:solidFill>
              </a:endParaRPr>
            </a:p>
          </p:txBody>
        </p:sp>
      </p:grpSp>
      <p:sp>
        <p:nvSpPr>
          <p:cNvPr id="26" name="TextBox 14"/>
          <p:cNvSpPr txBox="1"/>
          <p:nvPr/>
        </p:nvSpPr>
        <p:spPr>
          <a:xfrm>
            <a:off x="17109631" y="9433571"/>
            <a:ext cx="6797085" cy="34778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4400" dirty="0" smtClean="0">
                <a:solidFill>
                  <a:srgbClr val="404040"/>
                </a:solidFill>
                <a:latin typeface="+mj-lt"/>
              </a:rPr>
              <a:t>CAUCASIAN (78%)</a:t>
            </a:r>
            <a:r>
              <a:rPr lang="en-US" sz="4400" dirty="0" smtClean="0">
                <a:solidFill>
                  <a:srgbClr val="404040"/>
                </a:solidFill>
                <a:sym typeface="Wingdings" panose="05000000000000000000" pitchFamily="2" charset="2"/>
              </a:rPr>
              <a:t> </a:t>
            </a:r>
            <a:r>
              <a:rPr lang="en-US" sz="4400" dirty="0">
                <a:solidFill>
                  <a:srgbClr val="FEC832"/>
                </a:solidFill>
                <a:sym typeface="Wingdings" panose="05000000000000000000" pitchFamily="2" charset="2"/>
              </a:rPr>
              <a:t></a:t>
            </a:r>
            <a:r>
              <a:rPr lang="en-US" sz="4400" dirty="0" smtClean="0">
                <a:solidFill>
                  <a:schemeClr val="bg1"/>
                </a:solidFill>
                <a:latin typeface="+mj-lt"/>
              </a:rPr>
              <a:t> </a:t>
            </a:r>
          </a:p>
          <a:p>
            <a:pPr algn="r"/>
            <a:r>
              <a:rPr lang="en-US" sz="4400" dirty="0" smtClean="0">
                <a:solidFill>
                  <a:srgbClr val="404040"/>
                </a:solidFill>
                <a:latin typeface="+mj-lt"/>
              </a:rPr>
              <a:t>AFRICAN AMERICAN (12%)</a:t>
            </a:r>
            <a:r>
              <a:rPr lang="en-US" sz="4400" dirty="0" smtClean="0">
                <a:solidFill>
                  <a:srgbClr val="404040"/>
                </a:solidFill>
                <a:sym typeface="Wingdings" panose="05000000000000000000" pitchFamily="2" charset="2"/>
              </a:rPr>
              <a:t> </a:t>
            </a:r>
            <a:r>
              <a:rPr lang="en-US" sz="4400" dirty="0">
                <a:solidFill>
                  <a:srgbClr val="121797"/>
                </a:solidFill>
                <a:sym typeface="Wingdings" panose="05000000000000000000" pitchFamily="2" charset="2"/>
              </a:rPr>
              <a:t></a:t>
            </a:r>
            <a:endParaRPr lang="en-US" sz="4400" dirty="0" smtClean="0">
              <a:solidFill>
                <a:srgbClr val="121797"/>
              </a:solidFill>
              <a:latin typeface="+mj-lt"/>
            </a:endParaRPr>
          </a:p>
          <a:p>
            <a:pPr algn="r"/>
            <a:r>
              <a:rPr lang="en-US" sz="4400" dirty="0" smtClean="0">
                <a:solidFill>
                  <a:srgbClr val="404040"/>
                </a:solidFill>
                <a:latin typeface="+mj-lt"/>
              </a:rPr>
              <a:t>MULTI-RACIAL (5%) </a:t>
            </a:r>
            <a:r>
              <a:rPr lang="en-US" sz="4400" dirty="0">
                <a:solidFill>
                  <a:srgbClr val="404040"/>
                </a:solidFill>
                <a:sym typeface="Wingdings" panose="05000000000000000000" pitchFamily="2" charset="2"/>
              </a:rPr>
              <a:t></a:t>
            </a:r>
            <a:endParaRPr lang="en-US" sz="4400" dirty="0" smtClean="0">
              <a:solidFill>
                <a:srgbClr val="404040"/>
              </a:solidFill>
              <a:latin typeface="+mj-lt"/>
            </a:endParaRPr>
          </a:p>
          <a:p>
            <a:pPr algn="r"/>
            <a:r>
              <a:rPr lang="en-US" sz="4400" dirty="0" smtClean="0">
                <a:solidFill>
                  <a:srgbClr val="404040"/>
                </a:solidFill>
                <a:latin typeface="+mj-lt"/>
              </a:rPr>
              <a:t>HISPANIC (3%)</a:t>
            </a:r>
            <a:r>
              <a:rPr lang="en-US" sz="4400" dirty="0" smtClean="0">
                <a:solidFill>
                  <a:srgbClr val="404040"/>
                </a:solidFill>
                <a:sym typeface="Wingdings" panose="05000000000000000000" pitchFamily="2" charset="2"/>
              </a:rPr>
              <a:t> </a:t>
            </a:r>
            <a:r>
              <a:rPr lang="en-US" sz="4400" dirty="0">
                <a:solidFill>
                  <a:srgbClr val="D15656"/>
                </a:solidFill>
                <a:sym typeface="Wingdings" panose="05000000000000000000" pitchFamily="2" charset="2"/>
              </a:rPr>
              <a:t></a:t>
            </a:r>
            <a:endParaRPr lang="en-US" sz="4400" dirty="0" smtClean="0">
              <a:solidFill>
                <a:srgbClr val="D15656"/>
              </a:solidFill>
              <a:latin typeface="+mj-lt"/>
            </a:endParaRPr>
          </a:p>
          <a:p>
            <a:pPr algn="r"/>
            <a:r>
              <a:rPr lang="en-US" sz="4400" dirty="0" smtClean="0">
                <a:solidFill>
                  <a:srgbClr val="404040"/>
                </a:solidFill>
                <a:latin typeface="+mj-lt"/>
              </a:rPr>
              <a:t>ASIAN (2%)</a:t>
            </a:r>
            <a:r>
              <a:rPr lang="en-US" sz="4400" dirty="0" smtClean="0">
                <a:solidFill>
                  <a:schemeClr val="bg1"/>
                </a:solidFill>
                <a:sym typeface="Wingdings" panose="05000000000000000000" pitchFamily="2" charset="2"/>
              </a:rPr>
              <a:t> </a:t>
            </a:r>
            <a:r>
              <a:rPr lang="en-US" sz="4400" dirty="0">
                <a:solidFill>
                  <a:schemeClr val="accent3"/>
                </a:solidFill>
                <a:sym typeface="Wingdings" panose="05000000000000000000" pitchFamily="2" charset="2"/>
              </a:rPr>
              <a:t></a:t>
            </a:r>
            <a:endParaRPr lang="en-US" sz="4400" dirty="0">
              <a:solidFill>
                <a:schemeClr val="accent3"/>
              </a:solidFill>
              <a:latin typeface="+mj-lt"/>
            </a:endParaRPr>
          </a:p>
        </p:txBody>
      </p:sp>
    </p:spTree>
    <p:extLst>
      <p:ext uri="{BB962C8B-B14F-4D97-AF65-F5344CB8AC3E}">
        <p14:creationId xmlns:p14="http://schemas.microsoft.com/office/powerpoint/2010/main" val="308495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2000" y="935753"/>
            <a:ext cx="20002714" cy="9874824"/>
          </a:xfrm>
        </p:spPr>
      </p:pic>
    </p:spTree>
    <p:extLst>
      <p:ext uri="{BB962C8B-B14F-4D97-AF65-F5344CB8AC3E}">
        <p14:creationId xmlns:p14="http://schemas.microsoft.com/office/powerpoint/2010/main" val="102812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1136339" y="816744"/>
            <a:ext cx="22028800" cy="2079200"/>
          </a:xfrm>
          <a:prstGeom prst="rect">
            <a:avLst/>
          </a:prstGeom>
        </p:spPr>
        <p:txBody>
          <a:bodyPr vert="horz" lIns="243773" tIns="243773" rIns="243773" bIns="243773" rtlCol="0" anchor="ctr" anchorCtr="0">
            <a:noAutofit/>
          </a:bodyPr>
          <a:lstStyle/>
          <a:p>
            <a:pPr algn="l">
              <a:buClr>
                <a:schemeClr val="accent1"/>
              </a:buClr>
              <a:buSzPct val="25000"/>
            </a:pPr>
            <a:r>
              <a:rPr lang="en" sz="9600" dirty="0">
                <a:solidFill>
                  <a:srgbClr val="121797"/>
                </a:solidFill>
                <a:latin typeface="Rokkitt"/>
                <a:ea typeface="Rokkitt"/>
                <a:cs typeface="Rokkitt"/>
                <a:sym typeface="Rokkitt"/>
              </a:rPr>
              <a:t>Competency Based Learning</a:t>
            </a:r>
          </a:p>
        </p:txBody>
      </p:sp>
      <p:sp>
        <p:nvSpPr>
          <p:cNvPr id="89" name="Shape 89"/>
          <p:cNvSpPr txBox="1">
            <a:spLocks noGrp="1"/>
          </p:cNvSpPr>
          <p:nvPr>
            <p:ph type="body" idx="1"/>
          </p:nvPr>
        </p:nvSpPr>
        <p:spPr>
          <a:xfrm>
            <a:off x="1219200" y="3505200"/>
            <a:ext cx="21945600" cy="8747200"/>
          </a:xfrm>
          <a:prstGeom prst="rect">
            <a:avLst/>
          </a:prstGeom>
        </p:spPr>
        <p:txBody>
          <a:bodyPr vert="horz" lIns="243773" tIns="243773" rIns="243773" bIns="243773" rtlCol="0" anchor="t" anchorCtr="0">
            <a:noAutofit/>
          </a:bodyPr>
          <a:lstStyle/>
          <a:p>
            <a:pPr marL="609528" indent="-609528" algn="ctr">
              <a:spcBef>
                <a:spcPts val="0"/>
              </a:spcBef>
              <a:buSzPct val="75000"/>
              <a:buFont typeface="Noto Sans Symbols"/>
            </a:pPr>
            <a:r>
              <a:rPr lang="en" sz="7467">
                <a:solidFill>
                  <a:schemeClr val="dk1"/>
                </a:solidFill>
                <a:latin typeface="Rokkitt"/>
                <a:ea typeface="Rokkitt"/>
                <a:cs typeface="Rokkitt"/>
                <a:sym typeface="Rokkitt"/>
              </a:rPr>
              <a:t> Refers to systems of instruction, assessment, grading, and academic reporting that are based on students demonstrating that they have learned the knowledge and skills they are expected to learn as they progress through their education.</a:t>
            </a:r>
          </a:p>
        </p:txBody>
      </p:sp>
    </p:spTree>
    <p:extLst>
      <p:ext uri="{BB962C8B-B14F-4D97-AF65-F5344CB8AC3E}">
        <p14:creationId xmlns:p14="http://schemas.microsoft.com/office/powerpoint/2010/main" val="28899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1136339" y="816744"/>
            <a:ext cx="22028800" cy="2079200"/>
          </a:xfrm>
          <a:prstGeom prst="rect">
            <a:avLst/>
          </a:prstGeom>
        </p:spPr>
        <p:txBody>
          <a:bodyPr vert="horz" lIns="243773" tIns="243773" rIns="243773" bIns="243773" rtlCol="0" anchor="ctr" anchorCtr="0">
            <a:noAutofit/>
          </a:bodyPr>
          <a:lstStyle/>
          <a:p>
            <a:pPr algn="l">
              <a:buClr>
                <a:schemeClr val="dk1"/>
              </a:buClr>
              <a:buSzPct val="30555"/>
            </a:pPr>
            <a:r>
              <a:rPr lang="en" sz="9600" dirty="0">
                <a:solidFill>
                  <a:srgbClr val="121797"/>
                </a:solidFill>
                <a:latin typeface="Rokkitt"/>
                <a:ea typeface="Rokkitt"/>
                <a:cs typeface="Rokkitt"/>
                <a:sym typeface="Rokkitt"/>
              </a:rPr>
              <a:t>Competency Based Learning</a:t>
            </a:r>
          </a:p>
        </p:txBody>
      </p:sp>
      <p:sp>
        <p:nvSpPr>
          <p:cNvPr id="95" name="Shape 95"/>
          <p:cNvSpPr txBox="1">
            <a:spLocks noGrp="1"/>
          </p:cNvSpPr>
          <p:nvPr>
            <p:ph type="body" idx="1"/>
          </p:nvPr>
        </p:nvSpPr>
        <p:spPr>
          <a:xfrm>
            <a:off x="1136339" y="2938851"/>
            <a:ext cx="21945600" cy="9849600"/>
          </a:xfrm>
          <a:prstGeom prst="rect">
            <a:avLst/>
          </a:prstGeom>
        </p:spPr>
        <p:txBody>
          <a:bodyPr vert="horz" lIns="243773" tIns="243773" rIns="243773" bIns="243773" rtlCol="0" anchor="t" anchorCtr="0">
            <a:noAutofit/>
          </a:bodyPr>
          <a:lstStyle/>
          <a:p>
            <a:pPr marL="609528" indent="-609528" algn="ctr">
              <a:spcBef>
                <a:spcPts val="0"/>
              </a:spcBef>
              <a:buSzPct val="75000"/>
              <a:buFont typeface="Noto Sans Symbols"/>
            </a:pPr>
            <a:r>
              <a:rPr lang="en" sz="8000" dirty="0">
                <a:latin typeface="Rokkitt"/>
                <a:ea typeface="Rokkitt"/>
                <a:cs typeface="Rokkitt"/>
                <a:sym typeface="Rokkitt"/>
              </a:rPr>
              <a:t>In public schools, competency-based systems use state </a:t>
            </a:r>
            <a:r>
              <a:rPr lang="en" sz="8000" dirty="0">
                <a:solidFill>
                  <a:srgbClr val="7F7F7F"/>
                </a:solidFill>
                <a:latin typeface="Rokkitt"/>
                <a:ea typeface="Rokkitt"/>
                <a:cs typeface="Rokkitt"/>
                <a:sym typeface="Rokkitt"/>
              </a:rPr>
              <a:t>and national </a:t>
            </a:r>
            <a:r>
              <a:rPr lang="en" sz="8000" u="sng" dirty="0">
                <a:solidFill>
                  <a:schemeClr val="accent5"/>
                </a:solidFill>
                <a:latin typeface="Rokkitt"/>
                <a:ea typeface="Rokkitt"/>
                <a:cs typeface="Rokkitt"/>
                <a:sym typeface="Rokkitt"/>
                <a:hlinkClick r:id="rId3"/>
              </a:rPr>
              <a:t>learning standards</a:t>
            </a:r>
            <a:r>
              <a:rPr lang="en" sz="8000" dirty="0">
                <a:latin typeface="Rokkitt"/>
                <a:ea typeface="Rokkitt"/>
                <a:cs typeface="Rokkitt"/>
                <a:sym typeface="Rokkitt"/>
              </a:rPr>
              <a:t> to determine academic expectations and define “competency” and “</a:t>
            </a:r>
            <a:r>
              <a:rPr lang="en" sz="8000" u="sng" dirty="0">
                <a:solidFill>
                  <a:schemeClr val="accent5"/>
                </a:solidFill>
                <a:latin typeface="Rokkitt"/>
                <a:ea typeface="Rokkitt"/>
                <a:cs typeface="Rokkitt"/>
                <a:sym typeface="Rokkitt"/>
                <a:hlinkClick r:id="rId4"/>
              </a:rPr>
              <a:t>proficiency</a:t>
            </a:r>
            <a:r>
              <a:rPr lang="en" sz="8000" dirty="0">
                <a:latin typeface="Rokkitt"/>
                <a:ea typeface="Rokkitt"/>
                <a:cs typeface="Rokkitt"/>
                <a:sym typeface="Rokkitt"/>
              </a:rPr>
              <a:t>” in a given course, subject area, or grade.</a:t>
            </a:r>
          </a:p>
          <a:p>
            <a:pPr marL="609528" indent="-609528" algn="ctr">
              <a:spcBef>
                <a:spcPts val="5333"/>
              </a:spcBef>
              <a:buSzPct val="75000"/>
              <a:buFont typeface="Noto Sans Symbols"/>
            </a:pPr>
            <a:r>
              <a:rPr lang="en" sz="8000" dirty="0">
                <a:latin typeface="Rokkitt"/>
                <a:ea typeface="Rokkitt"/>
                <a:cs typeface="Rokkitt"/>
                <a:sym typeface="Rokkitt"/>
              </a:rPr>
              <a:t>Competency with proficiency… </a:t>
            </a:r>
          </a:p>
        </p:txBody>
      </p:sp>
    </p:spTree>
    <p:extLst>
      <p:ext uri="{BB962C8B-B14F-4D97-AF65-F5344CB8AC3E}">
        <p14:creationId xmlns:p14="http://schemas.microsoft.com/office/powerpoint/2010/main" val="76460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01203"/>
            <a:ext cx="17145000" cy="1256117"/>
          </a:xfrm>
          <a:prstGeom prst="rect">
            <a:avLst/>
          </a:prstGeom>
          <a:solidFill>
            <a:srgbClr val="384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03516" y="620588"/>
            <a:ext cx="16738943" cy="677108"/>
          </a:xfrm>
          <a:prstGeom prst="rect">
            <a:avLst/>
          </a:prstGeom>
          <a:noFill/>
        </p:spPr>
        <p:txBody>
          <a:bodyPr wrap="square" rtlCol="0">
            <a:spAutoFit/>
          </a:bodyPr>
          <a:lstStyle/>
          <a:p>
            <a:r>
              <a:rPr lang="en-US" sz="3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MARZANO’S HIERARCHICAL STRUCTURE FOR HIGH RELIABILITY SCHOOLS</a:t>
            </a: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p:cNvSpPr txBox="1"/>
          <p:nvPr/>
        </p:nvSpPr>
        <p:spPr>
          <a:xfrm>
            <a:off x="1405354" y="2264267"/>
            <a:ext cx="21778828" cy="8032968"/>
          </a:xfrm>
          <a:prstGeom prst="rect">
            <a:avLst/>
          </a:prstGeom>
          <a:noFill/>
        </p:spPr>
        <p:txBody>
          <a:bodyPr wrap="square" rtlCol="0">
            <a:spAutoFit/>
          </a:bodyPr>
          <a:lstStyle/>
          <a:p>
            <a:pPr algn="ctr"/>
            <a:r>
              <a:rPr lang="en-US" sz="6600" dirty="0" err="1"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Marzano</a:t>
            </a:r>
            <a:r>
              <a:rPr lang="en-US" sz="66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6600" i="1"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 Becoming a High Reliability School, The Next Step in School Reform</a:t>
            </a:r>
            <a:r>
              <a:rPr lang="en-US" sz="66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a:t>
            </a:r>
          </a:p>
          <a:p>
            <a:endParaRPr lang="en-US" sz="66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6600" dirty="0" err="1"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Marzano’s</a:t>
            </a:r>
            <a:r>
              <a:rPr lang="en-US" sz="66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 organizational concept demonstrates the idea that when “</a:t>
            </a:r>
            <a:r>
              <a:rPr lang="en-US" sz="66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the public expects fail-safe performance, successful organizations adjust their operations to prevent failures” (Thomas Bellamy)</a:t>
            </a:r>
            <a:r>
              <a:rPr lang="en-US" sz="66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a:t>
            </a:r>
          </a:p>
          <a:p>
            <a:endParaRPr lang="en-US" sz="54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1520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Reliability Schools</a:t>
            </a:r>
            <a:endParaRPr lang="en-US" dirty="0"/>
          </a:p>
        </p:txBody>
      </p:sp>
      <p:sp>
        <p:nvSpPr>
          <p:cNvPr id="3" name="Content Placeholder 2"/>
          <p:cNvSpPr>
            <a:spLocks noGrp="1"/>
          </p:cNvSpPr>
          <p:nvPr>
            <p:ph idx="1"/>
          </p:nvPr>
        </p:nvSpPr>
        <p:spPr/>
        <p:txBody>
          <a:bodyPr/>
          <a:lstStyle/>
          <a:p>
            <a:r>
              <a:rPr lang="en-US" sz="6000" dirty="0" err="1">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Marzano</a:t>
            </a:r>
            <a:r>
              <a:rPr lang="en-US" sz="60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 proposes that the factors identified in the research to date are best organized into </a:t>
            </a:r>
            <a:r>
              <a:rPr lang="en-US" sz="6000" b="1"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five levels </a:t>
            </a:r>
            <a:r>
              <a:rPr lang="en-US" sz="60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that represent a hierarchy when one takes a high reliability </a:t>
            </a:r>
            <a:r>
              <a:rPr lang="en-US" sz="60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perspective.</a:t>
            </a:r>
          </a:p>
          <a:p>
            <a:r>
              <a:rPr lang="en-US" sz="60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A</a:t>
            </a:r>
            <a:r>
              <a:rPr lang="en-US" sz="60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60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school cannot operate fully as </a:t>
            </a:r>
            <a:r>
              <a:rPr lang="en-US" sz="60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a </a:t>
            </a:r>
            <a:r>
              <a:rPr lang="en-US" sz="60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High </a:t>
            </a:r>
            <a:r>
              <a:rPr lang="en-US" sz="60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Reliability </a:t>
            </a:r>
            <a:r>
              <a:rPr lang="en-US" sz="60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Organization </a:t>
            </a:r>
            <a:r>
              <a:rPr lang="en-US" sz="60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at </a:t>
            </a:r>
            <a:r>
              <a:rPr lang="en-US" sz="60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one level if it is not already operating as an </a:t>
            </a:r>
            <a:r>
              <a:rPr lang="en-US" sz="6000" dirty="0" smtClean="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High Reliability Organization at </a:t>
            </a:r>
            <a:r>
              <a:rPr lang="en-US" sz="60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rPr>
              <a:t>the previous level. </a:t>
            </a:r>
            <a:endParaRPr lang="en-US" sz="7200" dirty="0">
              <a:solidFill>
                <a:srgbClr val="121797"/>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dirty="0"/>
          </a:p>
        </p:txBody>
      </p:sp>
    </p:spTree>
    <p:extLst>
      <p:ext uri="{BB962C8B-B14F-4D97-AF65-F5344CB8AC3E}">
        <p14:creationId xmlns:p14="http://schemas.microsoft.com/office/powerpoint/2010/main" val="125468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Custom 7">
      <a:dk1>
        <a:srgbClr val="7F8C8D"/>
      </a:dk1>
      <a:lt1>
        <a:sysClr val="window" lastClr="FFFFFF"/>
      </a:lt1>
      <a:dk2>
        <a:srgbClr val="2980B9"/>
      </a:dk2>
      <a:lt2>
        <a:srgbClr val="ECF0F1"/>
      </a:lt2>
      <a:accent1>
        <a:srgbClr val="3498DB"/>
      </a:accent1>
      <a:accent2>
        <a:srgbClr val="27AE60"/>
      </a:accent2>
      <a:accent3>
        <a:srgbClr val="F39C12"/>
      </a:accent3>
      <a:accent4>
        <a:srgbClr val="F1C40F"/>
      </a:accent4>
      <a:accent5>
        <a:srgbClr val="8E44AD"/>
      </a:accent5>
      <a:accent6>
        <a:srgbClr val="C0392B"/>
      </a:accent6>
      <a:hlink>
        <a:srgbClr val="E67E2B"/>
      </a:hlink>
      <a:folHlink>
        <a:srgbClr val="8E44A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Theme1" id="{38FD5E13-4526-40B2-A2B1-665159C803A1}" vid="{B843D194-E156-4A60-8F02-A7429A8C80C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46074</TotalTime>
  <Words>759</Words>
  <Application>Microsoft Macintosh PowerPoint</Application>
  <PresentationFormat>Custom</PresentationFormat>
  <Paragraphs>135</Paragraphs>
  <Slides>22</Slides>
  <Notes>16</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1_Theme1</vt:lpstr>
      <vt:lpstr>PowerPoint Presentation</vt:lpstr>
      <vt:lpstr>Goals</vt:lpstr>
      <vt:lpstr>PowerPoint Presentation</vt:lpstr>
      <vt:lpstr>PowerPoint Presentation</vt:lpstr>
      <vt:lpstr>PowerPoint Presentation</vt:lpstr>
      <vt:lpstr>Competency Based Learning</vt:lpstr>
      <vt:lpstr>Competency Based Learning</vt:lpstr>
      <vt:lpstr>PowerPoint Presentation</vt:lpstr>
      <vt:lpstr>High Reliability Schools</vt:lpstr>
      <vt:lpstr>PowerPoint Presentation</vt:lpstr>
      <vt:lpstr>Fraser’s Model</vt:lpstr>
      <vt:lpstr>PowerPoint Presentation</vt:lpstr>
      <vt:lpstr>What does it take to get the handshake at graduation?</vt:lpstr>
      <vt:lpstr>PowerPoint Presentation</vt:lpstr>
      <vt:lpstr>PowerPoint Presentation</vt:lpstr>
      <vt:lpstr>PowerPoint Presentation</vt:lpstr>
      <vt:lpstr>FHS Competency Development - Sources</vt:lpstr>
      <vt:lpstr>The implementation of Competency Based Learning has led to changes in both the Learning Environment and use of Time. </vt:lpstr>
      <vt:lpstr>PowerPoint Presentation</vt:lpstr>
      <vt:lpstr>PowerPoint Presentation</vt:lpstr>
      <vt:lpstr>Assessment and Grading</vt:lpstr>
      <vt:lpstr>Digging Deeper Resources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Carrie Wozniak</cp:lastModifiedBy>
  <cp:revision>366</cp:revision>
  <cp:lastPrinted>2016-09-29T13:53:16Z</cp:lastPrinted>
  <dcterms:created xsi:type="dcterms:W3CDTF">2014-09-26T10:57:37Z</dcterms:created>
  <dcterms:modified xsi:type="dcterms:W3CDTF">2017-02-16T18:31:19Z</dcterms:modified>
</cp:coreProperties>
</file>