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Montserrat" pitchFamily="2" charset="77"/>
      <p:regular r:id="rId20"/>
      <p:bold r:id="rId21"/>
      <p:italic r:id="rId22"/>
      <p:boldItalic r:id="rId23"/>
    </p:embeddedFont>
    <p:embeddedFont>
      <p:font typeface="Oswald" pitchFamily="2" charset="77"/>
      <p:regular r:id="rId24"/>
      <p:bold r:id="rId25"/>
    </p:embeddedFont>
    <p:embeddedFont>
      <p:font typeface="Playfair Display" pitchFamily="2" charset="77"/>
      <p:regular r:id="rId26"/>
      <p:bold r:id="rId27"/>
      <p:italic r:id="rId28"/>
      <p:boldItalic r:id="rId29"/>
    </p:embeddedFont>
    <p:embeddedFont>
      <p:font typeface="Trebuchet MS" panose="020B070302020209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2"/>
    <p:restoredTop sz="94403"/>
  </p:normalViewPr>
  <p:slideViewPr>
    <p:cSldViewPr snapToGrid="0" snapToObjects="1">
      <p:cViewPr varScale="1">
        <p:scale>
          <a:sx n="148" d="100"/>
          <a:sy n="148" d="100"/>
        </p:scale>
        <p:origin x="2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66ae2ae39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66ae2ae39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67780261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67780261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66903b76f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66903b76f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66ae2ae3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66ae2ae3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66ae2ae3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66ae2ae3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66ae2ae3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66ae2ae3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66ae2ae39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66ae2ae39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66903b76f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66903b76f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66903b76f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66903b76f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66ae2ae3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66ae2ae3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678aaff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678aaffd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66ae2ae3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66ae2ae39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66ae2ae39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66ae2ae39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66ae2ae39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66ae2ae39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 the beginning...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66ae2ae39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66ae2ae39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66ae2ae3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66ae2ae3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_WBSInDc2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o5ki1mlJ9Q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hOF1VRP5tI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dTim51Jf7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world.com/a_admin/admin/admin112.s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competencyworks.org/resources/supporting-student-agency-through-student-led-conferences/" TargetMode="External"/><Relationship Id="rId4" Type="http://schemas.openxmlformats.org/officeDocument/2006/relationships/hyperlink" Target="http://www.edutopia.org/blog/student-led-conferences-resources-ashley-croni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VMBdPtg7I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Involved Conferences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Grades K-6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During the Conference:</a:t>
            </a:r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i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Students:</a:t>
            </a:r>
            <a:endParaRPr i="1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17500" algn="l" rtl="0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Char char="●"/>
            </a:pPr>
            <a:r>
              <a:rPr lang="en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   Share and discuss learning goals </a:t>
            </a:r>
            <a:endParaRPr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17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Char char="●"/>
            </a:pPr>
            <a:r>
              <a:rPr lang="en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   Identify strengths and learning goals </a:t>
            </a:r>
            <a:endParaRPr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17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Char char="●"/>
            </a:pPr>
            <a:r>
              <a:rPr lang="en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   Determine next steps to improve learning.</a:t>
            </a:r>
            <a:endParaRPr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9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Teachers:</a:t>
            </a:r>
            <a:endParaRPr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17500" algn="l" rtl="0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Char char="●"/>
            </a:pPr>
            <a:r>
              <a:rPr lang="en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Act as a guide and offer positive feedback.</a:t>
            </a:r>
            <a:endParaRPr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17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Char char="●"/>
            </a:pPr>
            <a:r>
              <a:rPr lang="en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Identify new learning goals with students and parents.</a:t>
            </a:r>
            <a:endParaRPr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17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Char char="●"/>
            </a:pPr>
            <a:r>
              <a:rPr lang="en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Inquire about students’ long-term  goals.</a:t>
            </a:r>
            <a:endParaRPr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17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Char char="●"/>
            </a:pPr>
            <a:r>
              <a:rPr lang="en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Assist students and parents in determining the next steps for learning.</a:t>
            </a:r>
            <a:endParaRPr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4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9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Loose/Tight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Led Conferences</a:t>
            </a:r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body" idx="1"/>
          </p:nvPr>
        </p:nvSpPr>
        <p:spPr>
          <a:xfrm>
            <a:off x="7777975" y="4174100"/>
            <a:ext cx="387900" cy="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6" name="Google Shape;126;p24" descr="Putting students in the driver's seat of their parent-teacher conferences creates opportunities for reflection, engagement, and agency.&#10;&#10;Wildwood IB World Magnet School&#10;GRADES K-8 | CHICAGO, IL&#10;&#10;Explore more resources from this school:&#10;https://www.edutopia.org/school/wildwood-ib-world-magnet-school" title="Student-Led Conferences: Empowerment and Ownership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8825" y="1117650"/>
            <a:ext cx="5367800" cy="402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5" title="Second Grade Student Led Conferenc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5"/>
          <p:cNvSpPr txBox="1"/>
          <p:nvPr/>
        </p:nvSpPr>
        <p:spPr>
          <a:xfrm>
            <a:off x="193875" y="250900"/>
            <a:ext cx="4961100" cy="60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Second Grade Example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6" descr="View this video for an overview of how to do (and how not to do) a student led conference." title="Student Led Conferences at Sperreng Middle School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6"/>
          <p:cNvSpPr txBox="1"/>
          <p:nvPr/>
        </p:nvSpPr>
        <p:spPr>
          <a:xfrm>
            <a:off x="410575" y="285125"/>
            <a:ext cx="5656500" cy="572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Sixth Grade Example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7" descr="Students at University Park Campus School grow into their power and potential through student-led meetings.&#10;&#10;University Park Campus School&#10;GRADES 7-12 | WORCESTER, MA&#10;&#10;Explore more resources from this school:&#10;https://www.edutopia.org/school/university-park-campus-school" title="Student-Led Meetings: Empowering Student Voic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Grade Level Team Plan</a:t>
            </a:r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questions do you have?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materials do you need?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support do you need??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http://www.educationworld.com/a_admin/admin/admin112.shtml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http://www.edutopia.org/blog/student-led-conferences-resources-ashley-cronin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http://www.competencyworks.org/resources/supporting-student-agency-through-student-led-conferences/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Involved Conferences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6" name="Google Shape;66;p14" descr="SLC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325" y="1294725"/>
            <a:ext cx="8714301" cy="354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Student Agency?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4963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222222"/>
                </a:solidFill>
                <a:latin typeface="Oswald"/>
                <a:ea typeface="Oswald"/>
                <a:cs typeface="Oswald"/>
                <a:sym typeface="Oswald"/>
              </a:rPr>
              <a:t>Student agency</a:t>
            </a: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refers to the level of control, autonomy, and power that a </a:t>
            </a:r>
            <a:r>
              <a:rPr lang="en" sz="2400" b="1">
                <a:solidFill>
                  <a:srgbClr val="222222"/>
                </a:solidFill>
                <a:latin typeface="Oswald"/>
                <a:ea typeface="Oswald"/>
                <a:cs typeface="Oswald"/>
                <a:sym typeface="Oswald"/>
              </a:rPr>
              <a:t>student </a:t>
            </a: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experiences in an educational situation. </a:t>
            </a:r>
            <a:r>
              <a:rPr lang="en" sz="2400" b="1">
                <a:solidFill>
                  <a:srgbClr val="222222"/>
                </a:solidFill>
                <a:latin typeface="Oswald"/>
                <a:ea typeface="Oswald"/>
                <a:cs typeface="Oswald"/>
                <a:sym typeface="Oswald"/>
              </a:rPr>
              <a:t>Student agency</a:t>
            </a: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can be manifested in the choice of learning environment, subject matter, approach, and/or pace.</a:t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231F2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Student agency can become a schoolwide norm through Student Led Conferences.</a:t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 descr="voice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335175"/>
            <a:ext cx="4808325" cy="480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216700" y="445025"/>
            <a:ext cx="8615700" cy="789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1250"/>
              </a:lnSpc>
              <a:spcBef>
                <a:spcPts val="1200"/>
              </a:spcBef>
              <a:spcAft>
                <a:spcPts val="4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b="1"/>
              <a:t>How Do Student-Involved Conferences Work?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Though the format may vary, these conferences differ from traditional conferences in that they place students at the helm of teacher-supported discussions with parents about student progress and learning.   They also often present opportunities for students to prepare, reflect on, and discuss evidence of their learning and growth.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Schools that implement student-led conferences report that they: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596900" lvl="0" indent="-342900" algn="l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Encourage students to take responsibility and ownership for their learning by involving them in the goal-setting and assessment process.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596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Engage families in richer, more transparent conversations about student progress.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Student Involved Conferences Fit?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Goals in ITS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Growth Mindset Work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Competency Work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Student Centric Work 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 descr=" " title="Student Led Conferences: Introductio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Benefits of Student-Led Conferences </a:t>
            </a:r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b="1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Char char="●"/>
            </a:pPr>
            <a:r>
              <a:rPr lang="en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Students take ownership of their learning.</a:t>
            </a:r>
            <a:endParaRPr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Char char="●"/>
            </a:pPr>
            <a:r>
              <a:rPr lang="en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Parents and students have open communication about school, after-school activities and other important decisions in life.</a:t>
            </a:r>
            <a:endParaRPr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Char char="●"/>
            </a:pPr>
            <a:r>
              <a:rPr lang="en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Teachers establish a stronger working relationship with parents and students.</a:t>
            </a:r>
            <a:endParaRPr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9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the Conference:</a:t>
            </a:r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i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Students:</a:t>
            </a:r>
            <a:endParaRPr i="1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17500" algn="l" rtl="0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Char char="●"/>
            </a:pPr>
            <a:r>
              <a:rPr lang="en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 Create learning goals.</a:t>
            </a:r>
            <a:endParaRPr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17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Char char="●"/>
            </a:pPr>
            <a:r>
              <a:rPr lang="en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 Collect work samples </a:t>
            </a:r>
            <a:endParaRPr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17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Char char="●"/>
            </a:pPr>
            <a:r>
              <a:rPr lang="en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 Review their work with the teacher and learning partners.</a:t>
            </a:r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i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Teachers: </a:t>
            </a:r>
            <a:endParaRPr i="1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17500" algn="l" rtl="0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Char char="●"/>
            </a:pPr>
            <a:r>
              <a:rPr lang="en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Assist students In setting measurable goals </a:t>
            </a:r>
            <a:endParaRPr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17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Char char="●"/>
            </a:pPr>
            <a:r>
              <a:rPr lang="en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Assist students with pinpointing their strengths and weaknesses.</a:t>
            </a:r>
            <a:endParaRPr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17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Char char="●"/>
            </a:pPr>
            <a:r>
              <a:rPr lang="en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Guide students in the collection of work samples </a:t>
            </a:r>
            <a:endParaRPr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17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Char char="●"/>
            </a:pPr>
            <a:r>
              <a:rPr lang="en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Review learning goals.</a:t>
            </a:r>
            <a:endParaRPr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17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Char char="●"/>
            </a:pPr>
            <a:r>
              <a:rPr lang="en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Explain the conference as a learning process to parents.</a:t>
            </a:r>
            <a:endParaRPr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17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Char char="●"/>
            </a:pPr>
            <a:r>
              <a:rPr lang="en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Set up a conferring schedule.</a:t>
            </a:r>
            <a:endParaRPr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9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443</Words>
  <Application>Microsoft Macintosh PowerPoint</Application>
  <PresentationFormat>On-screen Show (16:9)</PresentationFormat>
  <Paragraphs>59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Oswald</vt:lpstr>
      <vt:lpstr>Trebuchet MS</vt:lpstr>
      <vt:lpstr>Montserrat</vt:lpstr>
      <vt:lpstr>Playfair Display</vt:lpstr>
      <vt:lpstr>Arial</vt:lpstr>
      <vt:lpstr>Pop</vt:lpstr>
      <vt:lpstr>Student Involved Conferences</vt:lpstr>
      <vt:lpstr>Student Involved Conferences</vt:lpstr>
      <vt:lpstr>What is Student Agency?</vt:lpstr>
      <vt:lpstr>PowerPoint Presentation</vt:lpstr>
      <vt:lpstr>How Do Student-Involved Conferences Work?</vt:lpstr>
      <vt:lpstr>How do Student Involved Conferences Fit?</vt:lpstr>
      <vt:lpstr>PowerPoint Presentation</vt:lpstr>
      <vt:lpstr>Benefits of Student-Led Conferences </vt:lpstr>
      <vt:lpstr>Before the Conference:</vt:lpstr>
      <vt:lpstr>During the Conference:</vt:lpstr>
      <vt:lpstr>Loose/Tight</vt:lpstr>
      <vt:lpstr>Student Led Conferences</vt:lpstr>
      <vt:lpstr>PowerPoint Presentation</vt:lpstr>
      <vt:lpstr>PowerPoint Presentation</vt:lpstr>
      <vt:lpstr>PowerPoint Presentation</vt:lpstr>
      <vt:lpstr>Grade Level Team Plan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Involved Conferences</dc:title>
  <cp:lastModifiedBy>Wozniak, Carrie</cp:lastModifiedBy>
  <cp:revision>1</cp:revision>
  <dcterms:modified xsi:type="dcterms:W3CDTF">2019-01-24T16:17:21Z</dcterms:modified>
</cp:coreProperties>
</file>